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" r:id="rId2"/>
    <p:sldId id="291" r:id="rId3"/>
    <p:sldId id="296" r:id="rId4"/>
    <p:sldId id="311" r:id="rId5"/>
    <p:sldId id="313" r:id="rId6"/>
    <p:sldId id="333" r:id="rId7"/>
    <p:sldId id="331" r:id="rId8"/>
    <p:sldId id="308" r:id="rId9"/>
    <p:sldId id="310" r:id="rId10"/>
    <p:sldId id="324" r:id="rId11"/>
    <p:sldId id="325" r:id="rId12"/>
    <p:sldId id="326" r:id="rId13"/>
    <p:sldId id="323" r:id="rId14"/>
    <p:sldId id="327" r:id="rId15"/>
    <p:sldId id="328" r:id="rId16"/>
    <p:sldId id="334" r:id="rId17"/>
    <p:sldId id="321" r:id="rId18"/>
    <p:sldId id="332" r:id="rId19"/>
    <p:sldId id="312" r:id="rId20"/>
    <p:sldId id="322" r:id="rId21"/>
    <p:sldId id="319" r:id="rId22"/>
    <p:sldId id="318" r:id="rId23"/>
    <p:sldId id="320" r:id="rId24"/>
    <p:sldId id="315" r:id="rId25"/>
    <p:sldId id="316" r:id="rId26"/>
    <p:sldId id="317" r:id="rId27"/>
    <p:sldId id="282" r:id="rId28"/>
    <p:sldId id="303" r:id="rId29"/>
    <p:sldId id="294" r:id="rId30"/>
  </p:sldIdLst>
  <p:sldSz cx="24384000" cy="13716000"/>
  <p:notesSz cx="6858000" cy="9144000"/>
  <p:defaultTextStyle>
    <a:defPPr>
      <a:defRPr lang="en-US"/>
    </a:defPPr>
    <a:lvl1pPr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5pPr>
    <a:lvl6pPr marL="22860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6pPr>
    <a:lvl7pPr marL="27432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7pPr>
    <a:lvl8pPr marL="32004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8pPr>
    <a:lvl9pPr marL="36576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9pPr>
  </p:defaultTextStyle>
  <p:extLst>
    <p:ext uri="{EFAFB233-063F-42B5-8137-9DF3F51BA10A}">
      <p15:sldGuideLst xmlns:p15="http://schemas.microsoft.com/office/powerpoint/2012/main">
        <p15:guide id="1" pos="7771" userDrawn="1">
          <p15:clr>
            <a:srgbClr val="A4A3A4"/>
          </p15:clr>
        </p15:guide>
        <p15:guide id="2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E202B"/>
    <a:srgbClr val="65D3E3"/>
    <a:srgbClr val="1D202B"/>
    <a:srgbClr val="74808C"/>
    <a:srgbClr val="747A80"/>
    <a:srgbClr val="494A4F"/>
    <a:srgbClr val="50ACF7"/>
    <a:srgbClr val="1E202A"/>
    <a:srgbClr val="373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1"/>
    <p:restoredTop sz="91456" autoAdjust="0"/>
  </p:normalViewPr>
  <p:slideViewPr>
    <p:cSldViewPr showGuides="1">
      <p:cViewPr varScale="1">
        <p:scale>
          <a:sx n="51" d="100"/>
          <a:sy n="51" d="100"/>
        </p:scale>
        <p:origin x="1050" y="108"/>
      </p:cViewPr>
      <p:guideLst>
        <p:guide pos="7771"/>
        <p:guide orient="horz" pos="4320"/>
      </p:guideLst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C213A7-16A5-814C-ACBA-BE16E4DF5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422B8-D0B5-C14E-85D3-97F52CA018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fld id="{BF59EEA6-3575-CE47-9761-A9B9B87DFB1E}" type="datetimeFigureOut">
              <a:rPr lang="en-US" altLang="en-US"/>
              <a:pPr>
                <a:defRPr/>
              </a:pPr>
              <a:t>10/4/2020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F994-FBF7-314B-977A-1FCCA773AE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33402-169A-3146-B33E-FB0BD90399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fld id="{C82D4C2D-640D-334B-92FD-B5792F6CB1AD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0355D674-1AE1-6648-AC93-372A81D62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5895CDA-C751-6E41-BB8C-E18260B9A31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2862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93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4486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1436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1154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4838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7421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4585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4113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5427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559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4324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95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6423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839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6513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0314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408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201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575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9041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350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713" y="2177480"/>
            <a:ext cx="19504148" cy="2178050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713" y="4569842"/>
            <a:ext cx="20477162" cy="7019925"/>
          </a:xfrm>
        </p:spPr>
        <p:txBody>
          <a:bodyPr/>
          <a:lstStyle>
            <a:lvl1pPr algn="just">
              <a:lnSpc>
                <a:spcPct val="180000"/>
              </a:lnSpc>
              <a:defRPr sz="2200"/>
            </a:lvl1pPr>
            <a:lvl2pPr algn="just">
              <a:lnSpc>
                <a:spcPct val="180000"/>
              </a:lnSpc>
              <a:defRPr sz="2200"/>
            </a:lvl2pPr>
            <a:lvl3pPr algn="just">
              <a:lnSpc>
                <a:spcPct val="180000"/>
              </a:lnSpc>
              <a:defRPr sz="2200"/>
            </a:lvl3pPr>
            <a:lvl4pPr algn="just">
              <a:lnSpc>
                <a:spcPct val="180000"/>
              </a:lnSpc>
              <a:defRPr sz="2200"/>
            </a:lvl4pPr>
            <a:lvl5pPr algn="just">
              <a:lnSpc>
                <a:spcPct val="18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5F016E1-9677-EB43-9584-D1E1AD415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488525" y="809328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  <a:sym typeface="Poppins" charset="0"/>
              </a:defRPr>
            </a:lvl1pPr>
          </a:lstStyle>
          <a:p>
            <a:pPr>
              <a:defRPr/>
            </a:pPr>
            <a:fld id="{CDE451A0-47B6-574D-A8E6-A6979ECF6B5F}" type="slidenum">
              <a:rPr lang="x-none" altLang="x-none"/>
              <a:pPr>
                <a:defRPr/>
              </a:pPr>
              <a:t>‹nº›</a:t>
            </a:fld>
            <a:endParaRPr lang="x-none" altLang="x-none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38E2482A-1295-B841-BACA-8AB706DF1BC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896856" y="12263934"/>
            <a:ext cx="3478213" cy="569912"/>
            <a:chOff x="13551417" y="7947226"/>
            <a:chExt cx="3478558" cy="569290"/>
          </a:xfrm>
        </p:grpSpPr>
        <p:sp>
          <p:nvSpPr>
            <p:cNvPr id="9" name="Oval 3">
              <a:extLst>
                <a:ext uri="{FF2B5EF4-FFF2-40B4-BE49-F238E27FC236}">
                  <a16:creationId xmlns:a16="http://schemas.microsoft.com/office/drawing/2014/main" id="{E44CE207-0F3B-B946-AB23-F33D8B118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1417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FE938A41-B9B1-2F4C-A824-8DC61509C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2102" y="8112146"/>
              <a:ext cx="128600" cy="242622"/>
            </a:xfrm>
            <a:custGeom>
              <a:avLst/>
              <a:gdLst>
                <a:gd name="T0" fmla="*/ 64300 w 21600"/>
                <a:gd name="T1" fmla="*/ 121362 h 21595"/>
                <a:gd name="T2" fmla="*/ 64300 w 21600"/>
                <a:gd name="T3" fmla="*/ 121362 h 21595"/>
                <a:gd name="T4" fmla="*/ 64300 w 21600"/>
                <a:gd name="T5" fmla="*/ 121362 h 21595"/>
                <a:gd name="T6" fmla="*/ 64300 w 21600"/>
                <a:gd name="T7" fmla="*/ 121362 h 21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5">
                  <a:moveTo>
                    <a:pt x="14325" y="0"/>
                  </a:moveTo>
                  <a:cubicBezTo>
                    <a:pt x="11947" y="-5"/>
                    <a:pt x="9683" y="535"/>
                    <a:pt x="8120" y="1477"/>
                  </a:cubicBezTo>
                  <a:cubicBezTo>
                    <a:pt x="6945" y="2186"/>
                    <a:pt x="6249" y="3081"/>
                    <a:pt x="6144" y="4019"/>
                  </a:cubicBezTo>
                  <a:lnTo>
                    <a:pt x="6123" y="7733"/>
                  </a:lnTo>
                  <a:lnTo>
                    <a:pt x="0" y="7733"/>
                  </a:lnTo>
                  <a:lnTo>
                    <a:pt x="0" y="11796"/>
                  </a:lnTo>
                  <a:lnTo>
                    <a:pt x="6103" y="11796"/>
                  </a:lnTo>
                  <a:lnTo>
                    <a:pt x="6052" y="21595"/>
                  </a:lnTo>
                  <a:lnTo>
                    <a:pt x="14509" y="21595"/>
                  </a:lnTo>
                  <a:lnTo>
                    <a:pt x="14509" y="11796"/>
                  </a:lnTo>
                  <a:lnTo>
                    <a:pt x="20469" y="11796"/>
                  </a:lnTo>
                  <a:lnTo>
                    <a:pt x="21447" y="7733"/>
                  </a:lnTo>
                  <a:lnTo>
                    <a:pt x="14509" y="7733"/>
                  </a:lnTo>
                  <a:lnTo>
                    <a:pt x="14509" y="4988"/>
                  </a:lnTo>
                  <a:cubicBezTo>
                    <a:pt x="14453" y="4560"/>
                    <a:pt x="14822" y="4150"/>
                    <a:pt x="15487" y="3901"/>
                  </a:cubicBezTo>
                  <a:cubicBezTo>
                    <a:pt x="15925" y="3738"/>
                    <a:pt x="16459" y="3660"/>
                    <a:pt x="16995" y="3682"/>
                  </a:cubicBezTo>
                  <a:lnTo>
                    <a:pt x="21600" y="3677"/>
                  </a:lnTo>
                  <a:lnTo>
                    <a:pt x="21590" y="0"/>
                  </a:lnTo>
                  <a:lnTo>
                    <a:pt x="14325" y="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80E3BC80-9EE0-FA47-A0D2-D75735049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8564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84350E81-E2C0-4F4D-94B7-AA5ADD918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0031" y="8128003"/>
              <a:ext cx="247675" cy="204563"/>
            </a:xfrm>
            <a:custGeom>
              <a:avLst/>
              <a:gdLst>
                <a:gd name="T0" fmla="*/ 123838 w 21600"/>
                <a:gd name="T1" fmla="*/ 106277 h 20609"/>
                <a:gd name="T2" fmla="*/ 123838 w 21600"/>
                <a:gd name="T3" fmla="*/ 106277 h 20609"/>
                <a:gd name="T4" fmla="*/ 123838 w 21600"/>
                <a:gd name="T5" fmla="*/ 106277 h 20609"/>
                <a:gd name="T6" fmla="*/ 123838 w 21600"/>
                <a:gd name="T7" fmla="*/ 106277 h 206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0609">
                  <a:moveTo>
                    <a:pt x="20989" y="488"/>
                  </a:moveTo>
                  <a:cubicBezTo>
                    <a:pt x="20829" y="951"/>
                    <a:pt x="20629" y="1394"/>
                    <a:pt x="20393" y="1811"/>
                  </a:cubicBezTo>
                  <a:cubicBezTo>
                    <a:pt x="20078" y="2370"/>
                    <a:pt x="19700" y="2878"/>
                    <a:pt x="19269" y="3322"/>
                  </a:cubicBezTo>
                  <a:cubicBezTo>
                    <a:pt x="19683" y="3307"/>
                    <a:pt x="20095" y="3243"/>
                    <a:pt x="20498" y="3130"/>
                  </a:cubicBezTo>
                  <a:cubicBezTo>
                    <a:pt x="20877" y="3024"/>
                    <a:pt x="21246" y="2876"/>
                    <a:pt x="21600" y="2687"/>
                  </a:cubicBezTo>
                  <a:cubicBezTo>
                    <a:pt x="21316" y="3218"/>
                    <a:pt x="20987" y="3713"/>
                    <a:pt x="20617" y="4166"/>
                  </a:cubicBezTo>
                  <a:cubicBezTo>
                    <a:pt x="20223" y="4649"/>
                    <a:pt x="19784" y="5081"/>
                    <a:pt x="19309" y="5454"/>
                  </a:cubicBezTo>
                  <a:cubicBezTo>
                    <a:pt x="19444" y="7795"/>
                    <a:pt x="19109" y="10097"/>
                    <a:pt x="18370" y="12200"/>
                  </a:cubicBezTo>
                  <a:cubicBezTo>
                    <a:pt x="17648" y="14253"/>
                    <a:pt x="16533" y="16141"/>
                    <a:pt x="14986" y="17569"/>
                  </a:cubicBezTo>
                  <a:cubicBezTo>
                    <a:pt x="13903" y="18568"/>
                    <a:pt x="12649" y="19278"/>
                    <a:pt x="11333" y="19776"/>
                  </a:cubicBezTo>
                  <a:cubicBezTo>
                    <a:pt x="7577" y="21197"/>
                    <a:pt x="3487" y="20789"/>
                    <a:pt x="0" y="18635"/>
                  </a:cubicBezTo>
                  <a:cubicBezTo>
                    <a:pt x="1193" y="18716"/>
                    <a:pt x="2389" y="18532"/>
                    <a:pt x="3523" y="18094"/>
                  </a:cubicBezTo>
                  <a:cubicBezTo>
                    <a:pt x="4495" y="17719"/>
                    <a:pt x="5407" y="17162"/>
                    <a:pt x="6225" y="16446"/>
                  </a:cubicBezTo>
                  <a:cubicBezTo>
                    <a:pt x="5098" y="16406"/>
                    <a:pt x="4024" y="15887"/>
                    <a:pt x="3208" y="14986"/>
                  </a:cubicBezTo>
                  <a:cubicBezTo>
                    <a:pt x="2632" y="14351"/>
                    <a:pt x="2210" y="13551"/>
                    <a:pt x="1985" y="12667"/>
                  </a:cubicBezTo>
                  <a:cubicBezTo>
                    <a:pt x="2291" y="12709"/>
                    <a:pt x="2600" y="12724"/>
                    <a:pt x="2908" y="12712"/>
                  </a:cubicBezTo>
                  <a:cubicBezTo>
                    <a:pt x="3196" y="12701"/>
                    <a:pt x="3482" y="12666"/>
                    <a:pt x="3766" y="12608"/>
                  </a:cubicBezTo>
                  <a:cubicBezTo>
                    <a:pt x="2710" y="12261"/>
                    <a:pt x="1802" y="11471"/>
                    <a:pt x="1219" y="10392"/>
                  </a:cubicBezTo>
                  <a:cubicBezTo>
                    <a:pt x="728" y="9483"/>
                    <a:pt x="496" y="8418"/>
                    <a:pt x="556" y="7347"/>
                  </a:cubicBezTo>
                  <a:cubicBezTo>
                    <a:pt x="865" y="7528"/>
                    <a:pt x="1185" y="7682"/>
                    <a:pt x="1514" y="7808"/>
                  </a:cubicBezTo>
                  <a:cubicBezTo>
                    <a:pt x="1827" y="7928"/>
                    <a:pt x="2147" y="8023"/>
                    <a:pt x="2471" y="8092"/>
                  </a:cubicBezTo>
                  <a:cubicBezTo>
                    <a:pt x="1633" y="7267"/>
                    <a:pt x="1044" y="6153"/>
                    <a:pt x="791" y="4912"/>
                  </a:cubicBezTo>
                  <a:cubicBezTo>
                    <a:pt x="541" y="3690"/>
                    <a:pt x="630" y="2408"/>
                    <a:pt x="1044" y="1248"/>
                  </a:cubicBezTo>
                  <a:cubicBezTo>
                    <a:pt x="2154" y="2776"/>
                    <a:pt x="3509" y="4041"/>
                    <a:pt x="5034" y="4972"/>
                  </a:cubicBezTo>
                  <a:cubicBezTo>
                    <a:pt x="6714" y="5998"/>
                    <a:pt x="8564" y="6597"/>
                    <a:pt x="10460" y="6728"/>
                  </a:cubicBezTo>
                  <a:cubicBezTo>
                    <a:pt x="9854" y="4014"/>
                    <a:pt x="11145" y="1215"/>
                    <a:pt x="13427" y="291"/>
                  </a:cubicBezTo>
                  <a:cubicBezTo>
                    <a:pt x="15140" y="-403"/>
                    <a:pt x="17045" y="169"/>
                    <a:pt x="18253" y="1739"/>
                  </a:cubicBezTo>
                  <a:cubicBezTo>
                    <a:pt x="18767" y="1670"/>
                    <a:pt x="19270" y="1521"/>
                    <a:pt x="19749" y="1295"/>
                  </a:cubicBezTo>
                  <a:cubicBezTo>
                    <a:pt x="20190" y="1087"/>
                    <a:pt x="20606" y="816"/>
                    <a:pt x="20989" y="488"/>
                  </a:cubicBez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40074889-AEEA-1647-8D33-3149C799B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5711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FE94BD7D-5F2F-D340-AC2D-110781625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8126" y="8137518"/>
              <a:ext cx="303243" cy="193464"/>
            </a:xfrm>
            <a:custGeom>
              <a:avLst/>
              <a:gdLst>
                <a:gd name="T0" fmla="*/ 151614 w 20949"/>
                <a:gd name="T1" fmla="*/ 96727 h 20595"/>
                <a:gd name="T2" fmla="*/ 151614 w 20949"/>
                <a:gd name="T3" fmla="*/ 96727 h 20595"/>
                <a:gd name="T4" fmla="*/ 151614 w 20949"/>
                <a:gd name="T5" fmla="*/ 96727 h 20595"/>
                <a:gd name="T6" fmla="*/ 151614 w 20949"/>
                <a:gd name="T7" fmla="*/ 96727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49" h="20595">
                  <a:moveTo>
                    <a:pt x="6669" y="0"/>
                  </a:moveTo>
                  <a:cubicBezTo>
                    <a:pt x="4962" y="0"/>
                    <a:pt x="3255" y="1006"/>
                    <a:pt x="1953" y="3017"/>
                  </a:cubicBezTo>
                  <a:cubicBezTo>
                    <a:pt x="-651" y="7038"/>
                    <a:pt x="-651" y="13558"/>
                    <a:pt x="1953" y="17579"/>
                  </a:cubicBezTo>
                  <a:cubicBezTo>
                    <a:pt x="4557" y="21600"/>
                    <a:pt x="8780" y="21600"/>
                    <a:pt x="11384" y="17579"/>
                  </a:cubicBezTo>
                  <a:cubicBezTo>
                    <a:pt x="13022" y="15050"/>
                    <a:pt x="13627" y="11534"/>
                    <a:pt x="13205" y="8272"/>
                  </a:cubicBezTo>
                  <a:lnTo>
                    <a:pt x="13026" y="8272"/>
                  </a:lnTo>
                  <a:lnTo>
                    <a:pt x="13026" y="8259"/>
                  </a:lnTo>
                  <a:lnTo>
                    <a:pt x="6690" y="8259"/>
                  </a:lnTo>
                  <a:lnTo>
                    <a:pt x="6690" y="12305"/>
                  </a:lnTo>
                  <a:lnTo>
                    <a:pt x="10410" y="12305"/>
                  </a:lnTo>
                  <a:cubicBezTo>
                    <a:pt x="10222" y="13151"/>
                    <a:pt x="9915" y="13949"/>
                    <a:pt x="9477" y="14627"/>
                  </a:cubicBezTo>
                  <a:cubicBezTo>
                    <a:pt x="7927" y="17019"/>
                    <a:pt x="5415" y="17019"/>
                    <a:pt x="3865" y="14627"/>
                  </a:cubicBezTo>
                  <a:cubicBezTo>
                    <a:pt x="2316" y="12234"/>
                    <a:pt x="2316" y="8361"/>
                    <a:pt x="3865" y="5969"/>
                  </a:cubicBezTo>
                  <a:cubicBezTo>
                    <a:pt x="4640" y="4773"/>
                    <a:pt x="5654" y="4174"/>
                    <a:pt x="6669" y="4174"/>
                  </a:cubicBezTo>
                  <a:cubicBezTo>
                    <a:pt x="7633" y="4174"/>
                    <a:pt x="8593" y="4730"/>
                    <a:pt x="9352" y="5808"/>
                  </a:cubicBezTo>
                  <a:lnTo>
                    <a:pt x="11297" y="2894"/>
                  </a:lnTo>
                  <a:cubicBezTo>
                    <a:pt x="10006" y="970"/>
                    <a:pt x="8339" y="0"/>
                    <a:pt x="6669" y="0"/>
                  </a:cubicBezTo>
                  <a:close/>
                  <a:moveTo>
                    <a:pt x="16904" y="5120"/>
                  </a:moveTo>
                  <a:lnTo>
                    <a:pt x="16904" y="8490"/>
                  </a:lnTo>
                  <a:lnTo>
                    <a:pt x="14721" y="8490"/>
                  </a:lnTo>
                  <a:lnTo>
                    <a:pt x="14721" y="11359"/>
                  </a:lnTo>
                  <a:lnTo>
                    <a:pt x="16904" y="11359"/>
                  </a:lnTo>
                  <a:lnTo>
                    <a:pt x="16904" y="14730"/>
                  </a:lnTo>
                  <a:lnTo>
                    <a:pt x="18766" y="14730"/>
                  </a:lnTo>
                  <a:lnTo>
                    <a:pt x="18766" y="11359"/>
                  </a:lnTo>
                  <a:lnTo>
                    <a:pt x="20949" y="11359"/>
                  </a:lnTo>
                  <a:lnTo>
                    <a:pt x="20949" y="8490"/>
                  </a:lnTo>
                  <a:lnTo>
                    <a:pt x="18766" y="8490"/>
                  </a:lnTo>
                  <a:lnTo>
                    <a:pt x="18766" y="5120"/>
                  </a:lnTo>
                  <a:lnTo>
                    <a:pt x="16904" y="512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3815BFA6-0E80-1A42-A6BA-E8960C7CB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2858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19" name="AutoShape 13">
              <a:extLst>
                <a:ext uri="{FF2B5EF4-FFF2-40B4-BE49-F238E27FC236}">
                  <a16:creationId xmlns:a16="http://schemas.microsoft.com/office/drawing/2014/main" id="{049D2B6C-B4FD-F04C-9FC1-6A6931AB4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3851" y="8118489"/>
              <a:ext cx="227036" cy="225179"/>
            </a:xfrm>
            <a:custGeom>
              <a:avLst/>
              <a:gdLst>
                <a:gd name="T0" fmla="*/ 113518 w 21352"/>
                <a:gd name="T1" fmla="*/ 112590 h 21600"/>
                <a:gd name="T2" fmla="*/ 113518 w 21352"/>
                <a:gd name="T3" fmla="*/ 112590 h 21600"/>
                <a:gd name="T4" fmla="*/ 113518 w 21352"/>
                <a:gd name="T5" fmla="*/ 112590 h 21600"/>
                <a:gd name="T6" fmla="*/ 113518 w 21352"/>
                <a:gd name="T7" fmla="*/ 1125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52" h="21600">
                  <a:moveTo>
                    <a:pt x="2512" y="0"/>
                  </a:moveTo>
                  <a:cubicBezTo>
                    <a:pt x="1868" y="0"/>
                    <a:pt x="1228" y="252"/>
                    <a:pt x="736" y="755"/>
                  </a:cubicBezTo>
                  <a:cubicBezTo>
                    <a:pt x="-246" y="1760"/>
                    <a:pt x="-246" y="3389"/>
                    <a:pt x="736" y="4394"/>
                  </a:cubicBezTo>
                  <a:cubicBezTo>
                    <a:pt x="1719" y="5400"/>
                    <a:pt x="3311" y="5400"/>
                    <a:pt x="4293" y="4394"/>
                  </a:cubicBezTo>
                  <a:cubicBezTo>
                    <a:pt x="5276" y="3389"/>
                    <a:pt x="5276" y="1760"/>
                    <a:pt x="4293" y="755"/>
                  </a:cubicBezTo>
                  <a:cubicBezTo>
                    <a:pt x="3802" y="252"/>
                    <a:pt x="3156" y="0"/>
                    <a:pt x="2512" y="0"/>
                  </a:cubicBezTo>
                  <a:close/>
                  <a:moveTo>
                    <a:pt x="15974" y="6786"/>
                  </a:moveTo>
                  <a:cubicBezTo>
                    <a:pt x="14493" y="6827"/>
                    <a:pt x="13075" y="7479"/>
                    <a:pt x="12048" y="8609"/>
                  </a:cubicBezTo>
                  <a:lnTo>
                    <a:pt x="12048" y="7250"/>
                  </a:lnTo>
                  <a:lnTo>
                    <a:pt x="7561" y="7250"/>
                  </a:lnTo>
                  <a:lnTo>
                    <a:pt x="7561" y="21600"/>
                  </a:lnTo>
                  <a:lnTo>
                    <a:pt x="12048" y="21600"/>
                  </a:lnTo>
                  <a:lnTo>
                    <a:pt x="12048" y="13067"/>
                  </a:lnTo>
                  <a:cubicBezTo>
                    <a:pt x="12157" y="11669"/>
                    <a:pt x="13375" y="10577"/>
                    <a:pt x="14805" y="10756"/>
                  </a:cubicBezTo>
                  <a:cubicBezTo>
                    <a:pt x="16039" y="10911"/>
                    <a:pt x="16934" y="12021"/>
                    <a:pt x="16865" y="13287"/>
                  </a:cubicBezTo>
                  <a:lnTo>
                    <a:pt x="16865" y="21600"/>
                  </a:lnTo>
                  <a:lnTo>
                    <a:pt x="21352" y="21600"/>
                  </a:lnTo>
                  <a:lnTo>
                    <a:pt x="21352" y="13357"/>
                  </a:lnTo>
                  <a:lnTo>
                    <a:pt x="21352" y="13287"/>
                  </a:lnTo>
                  <a:lnTo>
                    <a:pt x="21346" y="13287"/>
                  </a:lnTo>
                  <a:cubicBezTo>
                    <a:pt x="21354" y="12646"/>
                    <a:pt x="21328" y="12016"/>
                    <a:pt x="21244" y="11407"/>
                  </a:cubicBezTo>
                  <a:cubicBezTo>
                    <a:pt x="21154" y="10757"/>
                    <a:pt x="21010" y="10115"/>
                    <a:pt x="20734" y="9532"/>
                  </a:cubicBezTo>
                  <a:cubicBezTo>
                    <a:pt x="20160" y="8321"/>
                    <a:pt x="19052" y="7432"/>
                    <a:pt x="17710" y="7024"/>
                  </a:cubicBezTo>
                  <a:cubicBezTo>
                    <a:pt x="17135" y="6849"/>
                    <a:pt x="16551" y="6770"/>
                    <a:pt x="15974" y="6786"/>
                  </a:cubicBezTo>
                  <a:close/>
                  <a:moveTo>
                    <a:pt x="271" y="7250"/>
                  </a:moveTo>
                  <a:lnTo>
                    <a:pt x="271" y="21600"/>
                  </a:lnTo>
                  <a:lnTo>
                    <a:pt x="4759" y="21600"/>
                  </a:lnTo>
                  <a:lnTo>
                    <a:pt x="4759" y="7250"/>
                  </a:lnTo>
                  <a:lnTo>
                    <a:pt x="271" y="725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20" name="Oval 24">
              <a:extLst>
                <a:ext uri="{FF2B5EF4-FFF2-40B4-BE49-F238E27FC236}">
                  <a16:creationId xmlns:a16="http://schemas.microsoft.com/office/drawing/2014/main" id="{0839C006-EEE9-B541-9656-F1F509AE4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0005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21" name="AutoShape 25">
              <a:extLst>
                <a:ext uri="{FF2B5EF4-FFF2-40B4-BE49-F238E27FC236}">
                  <a16:creationId xmlns:a16="http://schemas.microsoft.com/office/drawing/2014/main" id="{00B18235-E624-9041-9C2D-71D305A87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3061" y="8120074"/>
              <a:ext cx="225447" cy="223594"/>
            </a:xfrm>
            <a:custGeom>
              <a:avLst/>
              <a:gdLst>
                <a:gd name="T0" fmla="*/ 112718 w 21597"/>
                <a:gd name="T1" fmla="*/ 111813 h 21597"/>
                <a:gd name="T2" fmla="*/ 112718 w 21597"/>
                <a:gd name="T3" fmla="*/ 111813 h 21597"/>
                <a:gd name="T4" fmla="*/ 112718 w 21597"/>
                <a:gd name="T5" fmla="*/ 111813 h 21597"/>
                <a:gd name="T6" fmla="*/ 112718 w 21597"/>
                <a:gd name="T7" fmla="*/ 111813 h 215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597">
                  <a:moveTo>
                    <a:pt x="4955" y="0"/>
                  </a:moveTo>
                  <a:cubicBezTo>
                    <a:pt x="4242" y="0"/>
                    <a:pt x="3702" y="-2"/>
                    <a:pt x="3248" y="29"/>
                  </a:cubicBezTo>
                  <a:cubicBezTo>
                    <a:pt x="2794" y="59"/>
                    <a:pt x="2425" y="122"/>
                    <a:pt x="2044" y="243"/>
                  </a:cubicBezTo>
                  <a:cubicBezTo>
                    <a:pt x="1625" y="395"/>
                    <a:pt x="1251" y="636"/>
                    <a:pt x="944" y="943"/>
                  </a:cubicBezTo>
                  <a:cubicBezTo>
                    <a:pt x="637" y="1251"/>
                    <a:pt x="396" y="1624"/>
                    <a:pt x="244" y="2044"/>
                  </a:cubicBezTo>
                  <a:cubicBezTo>
                    <a:pt x="122" y="2427"/>
                    <a:pt x="60" y="2800"/>
                    <a:pt x="29" y="3254"/>
                  </a:cubicBezTo>
                  <a:cubicBezTo>
                    <a:pt x="-1" y="3707"/>
                    <a:pt x="0" y="4240"/>
                    <a:pt x="1" y="4950"/>
                  </a:cubicBezTo>
                  <a:lnTo>
                    <a:pt x="1" y="16623"/>
                  </a:lnTo>
                  <a:cubicBezTo>
                    <a:pt x="1" y="17344"/>
                    <a:pt x="-1" y="17886"/>
                    <a:pt x="29" y="18342"/>
                  </a:cubicBezTo>
                  <a:cubicBezTo>
                    <a:pt x="60" y="18799"/>
                    <a:pt x="122" y="19170"/>
                    <a:pt x="244" y="19553"/>
                  </a:cubicBezTo>
                  <a:cubicBezTo>
                    <a:pt x="396" y="19972"/>
                    <a:pt x="637" y="20345"/>
                    <a:pt x="944" y="20653"/>
                  </a:cubicBezTo>
                  <a:cubicBezTo>
                    <a:pt x="1251" y="20960"/>
                    <a:pt x="1625" y="21201"/>
                    <a:pt x="2044" y="21353"/>
                  </a:cubicBezTo>
                  <a:cubicBezTo>
                    <a:pt x="2427" y="21475"/>
                    <a:pt x="2799" y="21537"/>
                    <a:pt x="3254" y="21568"/>
                  </a:cubicBezTo>
                  <a:cubicBezTo>
                    <a:pt x="3708" y="21598"/>
                    <a:pt x="4246" y="21597"/>
                    <a:pt x="4955" y="21596"/>
                  </a:cubicBezTo>
                  <a:lnTo>
                    <a:pt x="16625" y="21596"/>
                  </a:lnTo>
                  <a:cubicBezTo>
                    <a:pt x="17346" y="21596"/>
                    <a:pt x="17884" y="21598"/>
                    <a:pt x="18339" y="21568"/>
                  </a:cubicBezTo>
                  <a:cubicBezTo>
                    <a:pt x="18793" y="21537"/>
                    <a:pt x="19166" y="21475"/>
                    <a:pt x="19548" y="21353"/>
                  </a:cubicBezTo>
                  <a:cubicBezTo>
                    <a:pt x="19967" y="21201"/>
                    <a:pt x="20345" y="20960"/>
                    <a:pt x="20654" y="20653"/>
                  </a:cubicBezTo>
                  <a:cubicBezTo>
                    <a:pt x="20963" y="20345"/>
                    <a:pt x="21202" y="19972"/>
                    <a:pt x="21354" y="19553"/>
                  </a:cubicBezTo>
                  <a:cubicBezTo>
                    <a:pt x="21476" y="19170"/>
                    <a:pt x="21538" y="18796"/>
                    <a:pt x="21569" y="18342"/>
                  </a:cubicBezTo>
                  <a:cubicBezTo>
                    <a:pt x="21599" y="17889"/>
                    <a:pt x="21598" y="17356"/>
                    <a:pt x="21597" y="16646"/>
                  </a:cubicBezTo>
                  <a:lnTo>
                    <a:pt x="21597" y="4973"/>
                  </a:lnTo>
                  <a:cubicBezTo>
                    <a:pt x="21598" y="4252"/>
                    <a:pt x="21599" y="3710"/>
                    <a:pt x="21569" y="3254"/>
                  </a:cubicBezTo>
                  <a:cubicBezTo>
                    <a:pt x="21538" y="2797"/>
                    <a:pt x="21476" y="2426"/>
                    <a:pt x="21354" y="2044"/>
                  </a:cubicBezTo>
                  <a:cubicBezTo>
                    <a:pt x="21202" y="1624"/>
                    <a:pt x="20963" y="1251"/>
                    <a:pt x="20654" y="943"/>
                  </a:cubicBezTo>
                  <a:cubicBezTo>
                    <a:pt x="20345" y="636"/>
                    <a:pt x="19967" y="395"/>
                    <a:pt x="19548" y="243"/>
                  </a:cubicBezTo>
                  <a:cubicBezTo>
                    <a:pt x="19166" y="121"/>
                    <a:pt x="18792" y="59"/>
                    <a:pt x="18339" y="29"/>
                  </a:cubicBezTo>
                  <a:cubicBezTo>
                    <a:pt x="17885" y="-2"/>
                    <a:pt x="17352" y="0"/>
                    <a:pt x="16643" y="0"/>
                  </a:cubicBezTo>
                  <a:lnTo>
                    <a:pt x="4973" y="0"/>
                  </a:lnTo>
                  <a:lnTo>
                    <a:pt x="4955" y="0"/>
                  </a:lnTo>
                  <a:close/>
                  <a:moveTo>
                    <a:pt x="16093" y="2704"/>
                  </a:moveTo>
                  <a:lnTo>
                    <a:pt x="18599" y="2704"/>
                  </a:lnTo>
                  <a:cubicBezTo>
                    <a:pt x="18766" y="2704"/>
                    <a:pt x="18851" y="2704"/>
                    <a:pt x="18941" y="2733"/>
                  </a:cubicBezTo>
                  <a:cubicBezTo>
                    <a:pt x="19039" y="2768"/>
                    <a:pt x="19113" y="2843"/>
                    <a:pt x="19149" y="2941"/>
                  </a:cubicBezTo>
                  <a:cubicBezTo>
                    <a:pt x="19177" y="3031"/>
                    <a:pt x="19178" y="3119"/>
                    <a:pt x="19178" y="3288"/>
                  </a:cubicBezTo>
                  <a:lnTo>
                    <a:pt x="19178" y="5790"/>
                  </a:lnTo>
                  <a:cubicBezTo>
                    <a:pt x="19178" y="5956"/>
                    <a:pt x="19177" y="6041"/>
                    <a:pt x="19149" y="6131"/>
                  </a:cubicBezTo>
                  <a:cubicBezTo>
                    <a:pt x="19113" y="6230"/>
                    <a:pt x="19039" y="6304"/>
                    <a:pt x="18941" y="6340"/>
                  </a:cubicBezTo>
                  <a:cubicBezTo>
                    <a:pt x="18851" y="6368"/>
                    <a:pt x="18763" y="6369"/>
                    <a:pt x="18593" y="6369"/>
                  </a:cubicBezTo>
                  <a:lnTo>
                    <a:pt x="16093" y="6369"/>
                  </a:lnTo>
                  <a:cubicBezTo>
                    <a:pt x="15926" y="6369"/>
                    <a:pt x="15841" y="6368"/>
                    <a:pt x="15751" y="6340"/>
                  </a:cubicBezTo>
                  <a:cubicBezTo>
                    <a:pt x="15653" y="6304"/>
                    <a:pt x="15573" y="6230"/>
                    <a:pt x="15537" y="6131"/>
                  </a:cubicBezTo>
                  <a:cubicBezTo>
                    <a:pt x="15508" y="6041"/>
                    <a:pt x="15514" y="5953"/>
                    <a:pt x="15514" y="5784"/>
                  </a:cubicBezTo>
                  <a:lnTo>
                    <a:pt x="15514" y="3283"/>
                  </a:lnTo>
                  <a:cubicBezTo>
                    <a:pt x="15514" y="3116"/>
                    <a:pt x="15508" y="3031"/>
                    <a:pt x="15537" y="2941"/>
                  </a:cubicBezTo>
                  <a:cubicBezTo>
                    <a:pt x="15573" y="2843"/>
                    <a:pt x="15653" y="2768"/>
                    <a:pt x="15751" y="2733"/>
                  </a:cubicBezTo>
                  <a:cubicBezTo>
                    <a:pt x="15841" y="2704"/>
                    <a:pt x="15923" y="2704"/>
                    <a:pt x="16093" y="2704"/>
                  </a:cubicBezTo>
                  <a:close/>
                  <a:moveTo>
                    <a:pt x="10796" y="6537"/>
                  </a:moveTo>
                  <a:cubicBezTo>
                    <a:pt x="11896" y="6537"/>
                    <a:pt x="13001" y="6953"/>
                    <a:pt x="13841" y="7793"/>
                  </a:cubicBezTo>
                  <a:cubicBezTo>
                    <a:pt x="15520" y="9473"/>
                    <a:pt x="15520" y="12199"/>
                    <a:pt x="13841" y="13878"/>
                  </a:cubicBezTo>
                  <a:cubicBezTo>
                    <a:pt x="12162" y="15558"/>
                    <a:pt x="9436" y="15558"/>
                    <a:pt x="7757" y="13878"/>
                  </a:cubicBezTo>
                  <a:cubicBezTo>
                    <a:pt x="6078" y="12199"/>
                    <a:pt x="6078" y="9473"/>
                    <a:pt x="7757" y="7793"/>
                  </a:cubicBezTo>
                  <a:cubicBezTo>
                    <a:pt x="8597" y="6953"/>
                    <a:pt x="9696" y="6537"/>
                    <a:pt x="10796" y="6537"/>
                  </a:cubicBezTo>
                  <a:close/>
                  <a:moveTo>
                    <a:pt x="2403" y="9565"/>
                  </a:moveTo>
                  <a:lnTo>
                    <a:pt x="4191" y="9565"/>
                  </a:lnTo>
                  <a:cubicBezTo>
                    <a:pt x="3785" y="11684"/>
                    <a:pt x="4397" y="13957"/>
                    <a:pt x="6038" y="15598"/>
                  </a:cubicBezTo>
                  <a:cubicBezTo>
                    <a:pt x="8667" y="18228"/>
                    <a:pt x="12931" y="18228"/>
                    <a:pt x="15560" y="15598"/>
                  </a:cubicBezTo>
                  <a:cubicBezTo>
                    <a:pt x="17201" y="13957"/>
                    <a:pt x="17813" y="11684"/>
                    <a:pt x="17407" y="9565"/>
                  </a:cubicBezTo>
                  <a:lnTo>
                    <a:pt x="19195" y="9565"/>
                  </a:lnTo>
                  <a:lnTo>
                    <a:pt x="19195" y="17567"/>
                  </a:lnTo>
                  <a:cubicBezTo>
                    <a:pt x="19195" y="17800"/>
                    <a:pt x="19194" y="17974"/>
                    <a:pt x="19184" y="18122"/>
                  </a:cubicBezTo>
                  <a:cubicBezTo>
                    <a:pt x="19173" y="18271"/>
                    <a:pt x="19154" y="18396"/>
                    <a:pt x="19114" y="18522"/>
                  </a:cubicBezTo>
                  <a:cubicBezTo>
                    <a:pt x="19064" y="18660"/>
                    <a:pt x="18986" y="18779"/>
                    <a:pt x="18883" y="18881"/>
                  </a:cubicBezTo>
                  <a:cubicBezTo>
                    <a:pt x="18780" y="18983"/>
                    <a:pt x="18655" y="19064"/>
                    <a:pt x="18518" y="19113"/>
                  </a:cubicBezTo>
                  <a:cubicBezTo>
                    <a:pt x="18392" y="19153"/>
                    <a:pt x="18268" y="19172"/>
                    <a:pt x="18119" y="19182"/>
                  </a:cubicBezTo>
                  <a:cubicBezTo>
                    <a:pt x="17969" y="19192"/>
                    <a:pt x="17794" y="19194"/>
                    <a:pt x="17557" y="19194"/>
                  </a:cubicBezTo>
                  <a:lnTo>
                    <a:pt x="4035" y="19194"/>
                  </a:lnTo>
                  <a:cubicBezTo>
                    <a:pt x="3801" y="19194"/>
                    <a:pt x="3628" y="19192"/>
                    <a:pt x="3479" y="19182"/>
                  </a:cubicBezTo>
                  <a:cubicBezTo>
                    <a:pt x="3331" y="19172"/>
                    <a:pt x="3206" y="19153"/>
                    <a:pt x="3080" y="19113"/>
                  </a:cubicBezTo>
                  <a:cubicBezTo>
                    <a:pt x="2943" y="19064"/>
                    <a:pt x="2818" y="18983"/>
                    <a:pt x="2715" y="18881"/>
                  </a:cubicBezTo>
                  <a:cubicBezTo>
                    <a:pt x="2612" y="18779"/>
                    <a:pt x="2534" y="18660"/>
                    <a:pt x="2484" y="18522"/>
                  </a:cubicBezTo>
                  <a:cubicBezTo>
                    <a:pt x="2444" y="18396"/>
                    <a:pt x="2425" y="18273"/>
                    <a:pt x="2414" y="18122"/>
                  </a:cubicBezTo>
                  <a:cubicBezTo>
                    <a:pt x="2404" y="17972"/>
                    <a:pt x="2403" y="17792"/>
                    <a:pt x="2403" y="17555"/>
                  </a:cubicBezTo>
                  <a:lnTo>
                    <a:pt x="2403" y="9565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683112CA-291C-7B42-B015-8126E4C6B966}"/>
              </a:ext>
            </a:extLst>
          </p:cNvPr>
          <p:cNvGrpSpPr/>
          <p:nvPr userDrawn="1"/>
        </p:nvGrpSpPr>
        <p:grpSpPr>
          <a:xfrm>
            <a:off x="958752" y="12186592"/>
            <a:ext cx="5650561" cy="696961"/>
            <a:chOff x="5821359" y="12281719"/>
            <a:chExt cx="5650561" cy="696961"/>
          </a:xfrm>
        </p:grpSpPr>
        <p:sp>
          <p:nvSpPr>
            <p:cNvPr id="23" name="Text Box 3">
              <a:extLst>
                <a:ext uri="{FF2B5EF4-FFF2-40B4-BE49-F238E27FC236}">
                  <a16:creationId xmlns:a16="http://schemas.microsoft.com/office/drawing/2014/main" id="{E509BD49-9380-D14F-B549-B6D03E7815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52253" y="12359061"/>
              <a:ext cx="4719667" cy="569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2500" b="1" spc="300" dirty="0">
                  <a:solidFill>
                    <a:srgbClr val="D4DDE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MARKETING PLAN </a:t>
              </a:r>
              <a:r>
                <a:rPr lang="en-US" altLang="x-none" sz="2500" b="1" spc="300" dirty="0">
                  <a:solidFill>
                    <a:srgbClr val="939BA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2.0</a:t>
              </a:r>
              <a:endParaRPr lang="x-none" altLang="x-none" sz="2500" b="1" spc="300" dirty="0">
                <a:solidFill>
                  <a:srgbClr val="939BA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24" name="Скругленный прямоугольник 23">
              <a:extLst>
                <a:ext uri="{FF2B5EF4-FFF2-40B4-BE49-F238E27FC236}">
                  <a16:creationId xmlns:a16="http://schemas.microsoft.com/office/drawing/2014/main" id="{D8843129-8BE0-7D4A-AD9C-44C7028E2F0E}"/>
                </a:ext>
              </a:extLst>
            </p:cNvPr>
            <p:cNvSpPr/>
            <p:nvPr/>
          </p:nvSpPr>
          <p:spPr bwMode="auto">
            <a:xfrm>
              <a:off x="5821359" y="12281719"/>
              <a:ext cx="696961" cy="696961"/>
            </a:xfrm>
            <a:prstGeom prst="roundRect">
              <a:avLst>
                <a:gd name="adj" fmla="val 11359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25" name="Text Box 3">
              <a:extLst>
                <a:ext uri="{FF2B5EF4-FFF2-40B4-BE49-F238E27FC236}">
                  <a16:creationId xmlns:a16="http://schemas.microsoft.com/office/drawing/2014/main" id="{F8FFD7B4-8625-7B47-AFB6-70CDBCC6ED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62230" y="12359061"/>
              <a:ext cx="656090" cy="569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lnSpc>
                  <a:spcPct val="120000"/>
                </a:lnSpc>
                <a:defRPr/>
              </a:pPr>
              <a:r>
                <a:rPr lang="en-US" altLang="x-none" sz="2500" b="1" spc="300" dirty="0">
                  <a:solidFill>
                    <a:srgbClr val="1E202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M</a:t>
              </a:r>
              <a:endParaRPr lang="x-none" altLang="x-none" sz="2500" b="1" spc="300" dirty="0">
                <a:solidFill>
                  <a:srgbClr val="1E202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853579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60864" y="1758084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863408" y="1758084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265952" y="1758084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668497" y="1758084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60864" y="724776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63408" y="724776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265952" y="724776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7668497" y="724776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C6067F36-9C8D-9840-9931-D24E3DA4580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488525" y="593304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  <a:sym typeface="Poppins" charset="0"/>
              </a:defRPr>
            </a:lvl1pPr>
          </a:lstStyle>
          <a:p>
            <a:pPr>
              <a:defRPr/>
            </a:pPr>
            <a:fld id="{495FC7DF-7707-9845-8231-4E91938DA915}" type="slidenum">
              <a:rPr lang="x-none" altLang="x-none"/>
              <a:pPr>
                <a:defRPr/>
              </a:pPr>
              <a:t>‹nº›</a:t>
            </a:fld>
            <a:endParaRPr lang="x-none" altLang="x-none"/>
          </a:p>
        </p:txBody>
      </p:sp>
      <p:grpSp>
        <p:nvGrpSpPr>
          <p:cNvPr id="36" name="Group 3">
            <a:extLst>
              <a:ext uri="{FF2B5EF4-FFF2-40B4-BE49-F238E27FC236}">
                <a16:creationId xmlns:a16="http://schemas.microsoft.com/office/drawing/2014/main" id="{C202C329-66C5-864B-B8E3-3091D2406E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9896856" y="12263934"/>
            <a:ext cx="3478213" cy="569912"/>
            <a:chOff x="13551417" y="7947226"/>
            <a:chExt cx="3478558" cy="569290"/>
          </a:xfrm>
        </p:grpSpPr>
        <p:sp>
          <p:nvSpPr>
            <p:cNvPr id="37" name="Oval 3">
              <a:extLst>
                <a:ext uri="{FF2B5EF4-FFF2-40B4-BE49-F238E27FC236}">
                  <a16:creationId xmlns:a16="http://schemas.microsoft.com/office/drawing/2014/main" id="{77B5E8E2-4353-534E-8DF3-65A385D4F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1417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38" name="AutoShape 4">
              <a:extLst>
                <a:ext uri="{FF2B5EF4-FFF2-40B4-BE49-F238E27FC236}">
                  <a16:creationId xmlns:a16="http://schemas.microsoft.com/office/drawing/2014/main" id="{FEEEF743-55BD-1144-953E-798D569D8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2102" y="8112146"/>
              <a:ext cx="128600" cy="242622"/>
            </a:xfrm>
            <a:custGeom>
              <a:avLst/>
              <a:gdLst>
                <a:gd name="T0" fmla="*/ 64300 w 21600"/>
                <a:gd name="T1" fmla="*/ 121362 h 21595"/>
                <a:gd name="T2" fmla="*/ 64300 w 21600"/>
                <a:gd name="T3" fmla="*/ 121362 h 21595"/>
                <a:gd name="T4" fmla="*/ 64300 w 21600"/>
                <a:gd name="T5" fmla="*/ 121362 h 21595"/>
                <a:gd name="T6" fmla="*/ 64300 w 21600"/>
                <a:gd name="T7" fmla="*/ 121362 h 21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595">
                  <a:moveTo>
                    <a:pt x="14325" y="0"/>
                  </a:moveTo>
                  <a:cubicBezTo>
                    <a:pt x="11947" y="-5"/>
                    <a:pt x="9683" y="535"/>
                    <a:pt x="8120" y="1477"/>
                  </a:cubicBezTo>
                  <a:cubicBezTo>
                    <a:pt x="6945" y="2186"/>
                    <a:pt x="6249" y="3081"/>
                    <a:pt x="6144" y="4019"/>
                  </a:cubicBezTo>
                  <a:lnTo>
                    <a:pt x="6123" y="7733"/>
                  </a:lnTo>
                  <a:lnTo>
                    <a:pt x="0" y="7733"/>
                  </a:lnTo>
                  <a:lnTo>
                    <a:pt x="0" y="11796"/>
                  </a:lnTo>
                  <a:lnTo>
                    <a:pt x="6103" y="11796"/>
                  </a:lnTo>
                  <a:lnTo>
                    <a:pt x="6052" y="21595"/>
                  </a:lnTo>
                  <a:lnTo>
                    <a:pt x="14509" y="21595"/>
                  </a:lnTo>
                  <a:lnTo>
                    <a:pt x="14509" y="11796"/>
                  </a:lnTo>
                  <a:lnTo>
                    <a:pt x="20469" y="11796"/>
                  </a:lnTo>
                  <a:lnTo>
                    <a:pt x="21447" y="7733"/>
                  </a:lnTo>
                  <a:lnTo>
                    <a:pt x="14509" y="7733"/>
                  </a:lnTo>
                  <a:lnTo>
                    <a:pt x="14509" y="4988"/>
                  </a:lnTo>
                  <a:cubicBezTo>
                    <a:pt x="14453" y="4560"/>
                    <a:pt x="14822" y="4150"/>
                    <a:pt x="15487" y="3901"/>
                  </a:cubicBezTo>
                  <a:cubicBezTo>
                    <a:pt x="15925" y="3738"/>
                    <a:pt x="16459" y="3660"/>
                    <a:pt x="16995" y="3682"/>
                  </a:cubicBezTo>
                  <a:lnTo>
                    <a:pt x="21600" y="3677"/>
                  </a:lnTo>
                  <a:lnTo>
                    <a:pt x="21590" y="0"/>
                  </a:lnTo>
                  <a:lnTo>
                    <a:pt x="14325" y="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39" name="Oval 6">
              <a:extLst>
                <a:ext uri="{FF2B5EF4-FFF2-40B4-BE49-F238E27FC236}">
                  <a16:creationId xmlns:a16="http://schemas.microsoft.com/office/drawing/2014/main" id="{030830E5-DCC1-0745-8B4C-057C47E83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8564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0" name="AutoShape 7">
              <a:extLst>
                <a:ext uri="{FF2B5EF4-FFF2-40B4-BE49-F238E27FC236}">
                  <a16:creationId xmlns:a16="http://schemas.microsoft.com/office/drawing/2014/main" id="{C29360A8-5320-2C47-B8C5-933D4F1BE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0031" y="8128003"/>
              <a:ext cx="247675" cy="204563"/>
            </a:xfrm>
            <a:custGeom>
              <a:avLst/>
              <a:gdLst>
                <a:gd name="T0" fmla="*/ 123838 w 21600"/>
                <a:gd name="T1" fmla="*/ 106277 h 20609"/>
                <a:gd name="T2" fmla="*/ 123838 w 21600"/>
                <a:gd name="T3" fmla="*/ 106277 h 20609"/>
                <a:gd name="T4" fmla="*/ 123838 w 21600"/>
                <a:gd name="T5" fmla="*/ 106277 h 20609"/>
                <a:gd name="T6" fmla="*/ 123838 w 21600"/>
                <a:gd name="T7" fmla="*/ 106277 h 2060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0609">
                  <a:moveTo>
                    <a:pt x="20989" y="488"/>
                  </a:moveTo>
                  <a:cubicBezTo>
                    <a:pt x="20829" y="951"/>
                    <a:pt x="20629" y="1394"/>
                    <a:pt x="20393" y="1811"/>
                  </a:cubicBezTo>
                  <a:cubicBezTo>
                    <a:pt x="20078" y="2370"/>
                    <a:pt x="19700" y="2878"/>
                    <a:pt x="19269" y="3322"/>
                  </a:cubicBezTo>
                  <a:cubicBezTo>
                    <a:pt x="19683" y="3307"/>
                    <a:pt x="20095" y="3243"/>
                    <a:pt x="20498" y="3130"/>
                  </a:cubicBezTo>
                  <a:cubicBezTo>
                    <a:pt x="20877" y="3024"/>
                    <a:pt x="21246" y="2876"/>
                    <a:pt x="21600" y="2687"/>
                  </a:cubicBezTo>
                  <a:cubicBezTo>
                    <a:pt x="21316" y="3218"/>
                    <a:pt x="20987" y="3713"/>
                    <a:pt x="20617" y="4166"/>
                  </a:cubicBezTo>
                  <a:cubicBezTo>
                    <a:pt x="20223" y="4649"/>
                    <a:pt x="19784" y="5081"/>
                    <a:pt x="19309" y="5454"/>
                  </a:cubicBezTo>
                  <a:cubicBezTo>
                    <a:pt x="19444" y="7795"/>
                    <a:pt x="19109" y="10097"/>
                    <a:pt x="18370" y="12200"/>
                  </a:cubicBezTo>
                  <a:cubicBezTo>
                    <a:pt x="17648" y="14253"/>
                    <a:pt x="16533" y="16141"/>
                    <a:pt x="14986" y="17569"/>
                  </a:cubicBezTo>
                  <a:cubicBezTo>
                    <a:pt x="13903" y="18568"/>
                    <a:pt x="12649" y="19278"/>
                    <a:pt x="11333" y="19776"/>
                  </a:cubicBezTo>
                  <a:cubicBezTo>
                    <a:pt x="7577" y="21197"/>
                    <a:pt x="3487" y="20789"/>
                    <a:pt x="0" y="18635"/>
                  </a:cubicBezTo>
                  <a:cubicBezTo>
                    <a:pt x="1193" y="18716"/>
                    <a:pt x="2389" y="18532"/>
                    <a:pt x="3523" y="18094"/>
                  </a:cubicBezTo>
                  <a:cubicBezTo>
                    <a:pt x="4495" y="17719"/>
                    <a:pt x="5407" y="17162"/>
                    <a:pt x="6225" y="16446"/>
                  </a:cubicBezTo>
                  <a:cubicBezTo>
                    <a:pt x="5098" y="16406"/>
                    <a:pt x="4024" y="15887"/>
                    <a:pt x="3208" y="14986"/>
                  </a:cubicBezTo>
                  <a:cubicBezTo>
                    <a:pt x="2632" y="14351"/>
                    <a:pt x="2210" y="13551"/>
                    <a:pt x="1985" y="12667"/>
                  </a:cubicBezTo>
                  <a:cubicBezTo>
                    <a:pt x="2291" y="12709"/>
                    <a:pt x="2600" y="12724"/>
                    <a:pt x="2908" y="12712"/>
                  </a:cubicBezTo>
                  <a:cubicBezTo>
                    <a:pt x="3196" y="12701"/>
                    <a:pt x="3482" y="12666"/>
                    <a:pt x="3766" y="12608"/>
                  </a:cubicBezTo>
                  <a:cubicBezTo>
                    <a:pt x="2710" y="12261"/>
                    <a:pt x="1802" y="11471"/>
                    <a:pt x="1219" y="10392"/>
                  </a:cubicBezTo>
                  <a:cubicBezTo>
                    <a:pt x="728" y="9483"/>
                    <a:pt x="496" y="8418"/>
                    <a:pt x="556" y="7347"/>
                  </a:cubicBezTo>
                  <a:cubicBezTo>
                    <a:pt x="865" y="7528"/>
                    <a:pt x="1185" y="7682"/>
                    <a:pt x="1514" y="7808"/>
                  </a:cubicBezTo>
                  <a:cubicBezTo>
                    <a:pt x="1827" y="7928"/>
                    <a:pt x="2147" y="8023"/>
                    <a:pt x="2471" y="8092"/>
                  </a:cubicBezTo>
                  <a:cubicBezTo>
                    <a:pt x="1633" y="7267"/>
                    <a:pt x="1044" y="6153"/>
                    <a:pt x="791" y="4912"/>
                  </a:cubicBezTo>
                  <a:cubicBezTo>
                    <a:pt x="541" y="3690"/>
                    <a:pt x="630" y="2408"/>
                    <a:pt x="1044" y="1248"/>
                  </a:cubicBezTo>
                  <a:cubicBezTo>
                    <a:pt x="2154" y="2776"/>
                    <a:pt x="3509" y="4041"/>
                    <a:pt x="5034" y="4972"/>
                  </a:cubicBezTo>
                  <a:cubicBezTo>
                    <a:pt x="6714" y="5998"/>
                    <a:pt x="8564" y="6597"/>
                    <a:pt x="10460" y="6728"/>
                  </a:cubicBezTo>
                  <a:cubicBezTo>
                    <a:pt x="9854" y="4014"/>
                    <a:pt x="11145" y="1215"/>
                    <a:pt x="13427" y="291"/>
                  </a:cubicBezTo>
                  <a:cubicBezTo>
                    <a:pt x="15140" y="-403"/>
                    <a:pt x="17045" y="169"/>
                    <a:pt x="18253" y="1739"/>
                  </a:cubicBezTo>
                  <a:cubicBezTo>
                    <a:pt x="18767" y="1670"/>
                    <a:pt x="19270" y="1521"/>
                    <a:pt x="19749" y="1295"/>
                  </a:cubicBezTo>
                  <a:cubicBezTo>
                    <a:pt x="20190" y="1087"/>
                    <a:pt x="20606" y="816"/>
                    <a:pt x="20989" y="488"/>
                  </a:cubicBez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1" name="Oval 9">
              <a:extLst>
                <a:ext uri="{FF2B5EF4-FFF2-40B4-BE49-F238E27FC236}">
                  <a16:creationId xmlns:a16="http://schemas.microsoft.com/office/drawing/2014/main" id="{A469A161-DC5D-B44D-A3D4-C3B280C47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5711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2" name="AutoShape 10">
              <a:extLst>
                <a:ext uri="{FF2B5EF4-FFF2-40B4-BE49-F238E27FC236}">
                  <a16:creationId xmlns:a16="http://schemas.microsoft.com/office/drawing/2014/main" id="{0EDE0B41-62AB-3F4D-93EA-A1A3AF2E4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58126" y="8137518"/>
              <a:ext cx="303243" cy="193464"/>
            </a:xfrm>
            <a:custGeom>
              <a:avLst/>
              <a:gdLst>
                <a:gd name="T0" fmla="*/ 151614 w 20949"/>
                <a:gd name="T1" fmla="*/ 96727 h 20595"/>
                <a:gd name="T2" fmla="*/ 151614 w 20949"/>
                <a:gd name="T3" fmla="*/ 96727 h 20595"/>
                <a:gd name="T4" fmla="*/ 151614 w 20949"/>
                <a:gd name="T5" fmla="*/ 96727 h 20595"/>
                <a:gd name="T6" fmla="*/ 151614 w 20949"/>
                <a:gd name="T7" fmla="*/ 96727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949" h="20595">
                  <a:moveTo>
                    <a:pt x="6669" y="0"/>
                  </a:moveTo>
                  <a:cubicBezTo>
                    <a:pt x="4962" y="0"/>
                    <a:pt x="3255" y="1006"/>
                    <a:pt x="1953" y="3017"/>
                  </a:cubicBezTo>
                  <a:cubicBezTo>
                    <a:pt x="-651" y="7038"/>
                    <a:pt x="-651" y="13558"/>
                    <a:pt x="1953" y="17579"/>
                  </a:cubicBezTo>
                  <a:cubicBezTo>
                    <a:pt x="4557" y="21600"/>
                    <a:pt x="8780" y="21600"/>
                    <a:pt x="11384" y="17579"/>
                  </a:cubicBezTo>
                  <a:cubicBezTo>
                    <a:pt x="13022" y="15050"/>
                    <a:pt x="13627" y="11534"/>
                    <a:pt x="13205" y="8272"/>
                  </a:cubicBezTo>
                  <a:lnTo>
                    <a:pt x="13026" y="8272"/>
                  </a:lnTo>
                  <a:lnTo>
                    <a:pt x="13026" y="8259"/>
                  </a:lnTo>
                  <a:lnTo>
                    <a:pt x="6690" y="8259"/>
                  </a:lnTo>
                  <a:lnTo>
                    <a:pt x="6690" y="12305"/>
                  </a:lnTo>
                  <a:lnTo>
                    <a:pt x="10410" y="12305"/>
                  </a:lnTo>
                  <a:cubicBezTo>
                    <a:pt x="10222" y="13151"/>
                    <a:pt x="9915" y="13949"/>
                    <a:pt x="9477" y="14627"/>
                  </a:cubicBezTo>
                  <a:cubicBezTo>
                    <a:pt x="7927" y="17019"/>
                    <a:pt x="5415" y="17019"/>
                    <a:pt x="3865" y="14627"/>
                  </a:cubicBezTo>
                  <a:cubicBezTo>
                    <a:pt x="2316" y="12234"/>
                    <a:pt x="2316" y="8361"/>
                    <a:pt x="3865" y="5969"/>
                  </a:cubicBezTo>
                  <a:cubicBezTo>
                    <a:pt x="4640" y="4773"/>
                    <a:pt x="5654" y="4174"/>
                    <a:pt x="6669" y="4174"/>
                  </a:cubicBezTo>
                  <a:cubicBezTo>
                    <a:pt x="7633" y="4174"/>
                    <a:pt x="8593" y="4730"/>
                    <a:pt x="9352" y="5808"/>
                  </a:cubicBezTo>
                  <a:lnTo>
                    <a:pt x="11297" y="2894"/>
                  </a:lnTo>
                  <a:cubicBezTo>
                    <a:pt x="10006" y="970"/>
                    <a:pt x="8339" y="0"/>
                    <a:pt x="6669" y="0"/>
                  </a:cubicBezTo>
                  <a:close/>
                  <a:moveTo>
                    <a:pt x="16904" y="5120"/>
                  </a:moveTo>
                  <a:lnTo>
                    <a:pt x="16904" y="8490"/>
                  </a:lnTo>
                  <a:lnTo>
                    <a:pt x="14721" y="8490"/>
                  </a:lnTo>
                  <a:lnTo>
                    <a:pt x="14721" y="11359"/>
                  </a:lnTo>
                  <a:lnTo>
                    <a:pt x="16904" y="11359"/>
                  </a:lnTo>
                  <a:lnTo>
                    <a:pt x="16904" y="14730"/>
                  </a:lnTo>
                  <a:lnTo>
                    <a:pt x="18766" y="14730"/>
                  </a:lnTo>
                  <a:lnTo>
                    <a:pt x="18766" y="11359"/>
                  </a:lnTo>
                  <a:lnTo>
                    <a:pt x="20949" y="11359"/>
                  </a:lnTo>
                  <a:lnTo>
                    <a:pt x="20949" y="8490"/>
                  </a:lnTo>
                  <a:lnTo>
                    <a:pt x="18766" y="8490"/>
                  </a:lnTo>
                  <a:lnTo>
                    <a:pt x="18766" y="5120"/>
                  </a:lnTo>
                  <a:lnTo>
                    <a:pt x="16904" y="512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3" name="Oval 12">
              <a:extLst>
                <a:ext uri="{FF2B5EF4-FFF2-40B4-BE49-F238E27FC236}">
                  <a16:creationId xmlns:a16="http://schemas.microsoft.com/office/drawing/2014/main" id="{36882745-0CCF-304B-A33F-ABA4E3169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2858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4" name="AutoShape 13">
              <a:extLst>
                <a:ext uri="{FF2B5EF4-FFF2-40B4-BE49-F238E27FC236}">
                  <a16:creationId xmlns:a16="http://schemas.microsoft.com/office/drawing/2014/main" id="{813456D5-D402-094A-B4FD-22B6B278D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3851" y="8118489"/>
              <a:ext cx="227036" cy="225179"/>
            </a:xfrm>
            <a:custGeom>
              <a:avLst/>
              <a:gdLst>
                <a:gd name="T0" fmla="*/ 113518 w 21352"/>
                <a:gd name="T1" fmla="*/ 112590 h 21600"/>
                <a:gd name="T2" fmla="*/ 113518 w 21352"/>
                <a:gd name="T3" fmla="*/ 112590 h 21600"/>
                <a:gd name="T4" fmla="*/ 113518 w 21352"/>
                <a:gd name="T5" fmla="*/ 112590 h 21600"/>
                <a:gd name="T6" fmla="*/ 113518 w 21352"/>
                <a:gd name="T7" fmla="*/ 1125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52" h="21600">
                  <a:moveTo>
                    <a:pt x="2512" y="0"/>
                  </a:moveTo>
                  <a:cubicBezTo>
                    <a:pt x="1868" y="0"/>
                    <a:pt x="1228" y="252"/>
                    <a:pt x="736" y="755"/>
                  </a:cubicBezTo>
                  <a:cubicBezTo>
                    <a:pt x="-246" y="1760"/>
                    <a:pt x="-246" y="3389"/>
                    <a:pt x="736" y="4394"/>
                  </a:cubicBezTo>
                  <a:cubicBezTo>
                    <a:pt x="1719" y="5400"/>
                    <a:pt x="3311" y="5400"/>
                    <a:pt x="4293" y="4394"/>
                  </a:cubicBezTo>
                  <a:cubicBezTo>
                    <a:pt x="5276" y="3389"/>
                    <a:pt x="5276" y="1760"/>
                    <a:pt x="4293" y="755"/>
                  </a:cubicBezTo>
                  <a:cubicBezTo>
                    <a:pt x="3802" y="252"/>
                    <a:pt x="3156" y="0"/>
                    <a:pt x="2512" y="0"/>
                  </a:cubicBezTo>
                  <a:close/>
                  <a:moveTo>
                    <a:pt x="15974" y="6786"/>
                  </a:moveTo>
                  <a:cubicBezTo>
                    <a:pt x="14493" y="6827"/>
                    <a:pt x="13075" y="7479"/>
                    <a:pt x="12048" y="8609"/>
                  </a:cubicBezTo>
                  <a:lnTo>
                    <a:pt x="12048" y="7250"/>
                  </a:lnTo>
                  <a:lnTo>
                    <a:pt x="7561" y="7250"/>
                  </a:lnTo>
                  <a:lnTo>
                    <a:pt x="7561" y="21600"/>
                  </a:lnTo>
                  <a:lnTo>
                    <a:pt x="12048" y="21600"/>
                  </a:lnTo>
                  <a:lnTo>
                    <a:pt x="12048" y="13067"/>
                  </a:lnTo>
                  <a:cubicBezTo>
                    <a:pt x="12157" y="11669"/>
                    <a:pt x="13375" y="10577"/>
                    <a:pt x="14805" y="10756"/>
                  </a:cubicBezTo>
                  <a:cubicBezTo>
                    <a:pt x="16039" y="10911"/>
                    <a:pt x="16934" y="12021"/>
                    <a:pt x="16865" y="13287"/>
                  </a:cubicBezTo>
                  <a:lnTo>
                    <a:pt x="16865" y="21600"/>
                  </a:lnTo>
                  <a:lnTo>
                    <a:pt x="21352" y="21600"/>
                  </a:lnTo>
                  <a:lnTo>
                    <a:pt x="21352" y="13357"/>
                  </a:lnTo>
                  <a:lnTo>
                    <a:pt x="21352" y="13287"/>
                  </a:lnTo>
                  <a:lnTo>
                    <a:pt x="21346" y="13287"/>
                  </a:lnTo>
                  <a:cubicBezTo>
                    <a:pt x="21354" y="12646"/>
                    <a:pt x="21328" y="12016"/>
                    <a:pt x="21244" y="11407"/>
                  </a:cubicBezTo>
                  <a:cubicBezTo>
                    <a:pt x="21154" y="10757"/>
                    <a:pt x="21010" y="10115"/>
                    <a:pt x="20734" y="9532"/>
                  </a:cubicBezTo>
                  <a:cubicBezTo>
                    <a:pt x="20160" y="8321"/>
                    <a:pt x="19052" y="7432"/>
                    <a:pt x="17710" y="7024"/>
                  </a:cubicBezTo>
                  <a:cubicBezTo>
                    <a:pt x="17135" y="6849"/>
                    <a:pt x="16551" y="6770"/>
                    <a:pt x="15974" y="6786"/>
                  </a:cubicBezTo>
                  <a:close/>
                  <a:moveTo>
                    <a:pt x="271" y="7250"/>
                  </a:moveTo>
                  <a:lnTo>
                    <a:pt x="271" y="21600"/>
                  </a:lnTo>
                  <a:lnTo>
                    <a:pt x="4759" y="21600"/>
                  </a:lnTo>
                  <a:lnTo>
                    <a:pt x="4759" y="7250"/>
                  </a:lnTo>
                  <a:lnTo>
                    <a:pt x="271" y="7250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45" name="Oval 24">
              <a:extLst>
                <a:ext uri="{FF2B5EF4-FFF2-40B4-BE49-F238E27FC236}">
                  <a16:creationId xmlns:a16="http://schemas.microsoft.com/office/drawing/2014/main" id="{E08D2E35-05F6-D14B-8071-99521D50C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0005" y="7947226"/>
              <a:ext cx="569970" cy="5692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en-US" altLang="en-US" sz="3200">
                <a:solidFill>
                  <a:srgbClr val="FFFFFF"/>
                </a:solidFill>
                <a:latin typeface="Helvetica Light" charset="0"/>
                <a:ea typeface="Poppins" charset="0"/>
                <a:cs typeface="Poppins" charset="0"/>
                <a:sym typeface="Helvetica Light" charset="0"/>
              </a:endParaRPr>
            </a:p>
          </p:txBody>
        </p:sp>
        <p:sp>
          <p:nvSpPr>
            <p:cNvPr id="46" name="AutoShape 25">
              <a:extLst>
                <a:ext uri="{FF2B5EF4-FFF2-40B4-BE49-F238E27FC236}">
                  <a16:creationId xmlns:a16="http://schemas.microsoft.com/office/drawing/2014/main" id="{EFA698A8-B066-CC49-A17A-1A25F8D6D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33061" y="8120074"/>
              <a:ext cx="225447" cy="223594"/>
            </a:xfrm>
            <a:custGeom>
              <a:avLst/>
              <a:gdLst>
                <a:gd name="T0" fmla="*/ 112718 w 21597"/>
                <a:gd name="T1" fmla="*/ 111813 h 21597"/>
                <a:gd name="T2" fmla="*/ 112718 w 21597"/>
                <a:gd name="T3" fmla="*/ 111813 h 21597"/>
                <a:gd name="T4" fmla="*/ 112718 w 21597"/>
                <a:gd name="T5" fmla="*/ 111813 h 21597"/>
                <a:gd name="T6" fmla="*/ 112718 w 21597"/>
                <a:gd name="T7" fmla="*/ 111813 h 215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97" h="21597">
                  <a:moveTo>
                    <a:pt x="4955" y="0"/>
                  </a:moveTo>
                  <a:cubicBezTo>
                    <a:pt x="4242" y="0"/>
                    <a:pt x="3702" y="-2"/>
                    <a:pt x="3248" y="29"/>
                  </a:cubicBezTo>
                  <a:cubicBezTo>
                    <a:pt x="2794" y="59"/>
                    <a:pt x="2425" y="122"/>
                    <a:pt x="2044" y="243"/>
                  </a:cubicBezTo>
                  <a:cubicBezTo>
                    <a:pt x="1625" y="395"/>
                    <a:pt x="1251" y="636"/>
                    <a:pt x="944" y="943"/>
                  </a:cubicBezTo>
                  <a:cubicBezTo>
                    <a:pt x="637" y="1251"/>
                    <a:pt x="396" y="1624"/>
                    <a:pt x="244" y="2044"/>
                  </a:cubicBezTo>
                  <a:cubicBezTo>
                    <a:pt x="122" y="2427"/>
                    <a:pt x="60" y="2800"/>
                    <a:pt x="29" y="3254"/>
                  </a:cubicBezTo>
                  <a:cubicBezTo>
                    <a:pt x="-1" y="3707"/>
                    <a:pt x="0" y="4240"/>
                    <a:pt x="1" y="4950"/>
                  </a:cubicBezTo>
                  <a:lnTo>
                    <a:pt x="1" y="16623"/>
                  </a:lnTo>
                  <a:cubicBezTo>
                    <a:pt x="1" y="17344"/>
                    <a:pt x="-1" y="17886"/>
                    <a:pt x="29" y="18342"/>
                  </a:cubicBezTo>
                  <a:cubicBezTo>
                    <a:pt x="60" y="18799"/>
                    <a:pt x="122" y="19170"/>
                    <a:pt x="244" y="19553"/>
                  </a:cubicBezTo>
                  <a:cubicBezTo>
                    <a:pt x="396" y="19972"/>
                    <a:pt x="637" y="20345"/>
                    <a:pt x="944" y="20653"/>
                  </a:cubicBezTo>
                  <a:cubicBezTo>
                    <a:pt x="1251" y="20960"/>
                    <a:pt x="1625" y="21201"/>
                    <a:pt x="2044" y="21353"/>
                  </a:cubicBezTo>
                  <a:cubicBezTo>
                    <a:pt x="2427" y="21475"/>
                    <a:pt x="2799" y="21537"/>
                    <a:pt x="3254" y="21568"/>
                  </a:cubicBezTo>
                  <a:cubicBezTo>
                    <a:pt x="3708" y="21598"/>
                    <a:pt x="4246" y="21597"/>
                    <a:pt x="4955" y="21596"/>
                  </a:cubicBezTo>
                  <a:lnTo>
                    <a:pt x="16625" y="21596"/>
                  </a:lnTo>
                  <a:cubicBezTo>
                    <a:pt x="17346" y="21596"/>
                    <a:pt x="17884" y="21598"/>
                    <a:pt x="18339" y="21568"/>
                  </a:cubicBezTo>
                  <a:cubicBezTo>
                    <a:pt x="18793" y="21537"/>
                    <a:pt x="19166" y="21475"/>
                    <a:pt x="19548" y="21353"/>
                  </a:cubicBezTo>
                  <a:cubicBezTo>
                    <a:pt x="19967" y="21201"/>
                    <a:pt x="20345" y="20960"/>
                    <a:pt x="20654" y="20653"/>
                  </a:cubicBezTo>
                  <a:cubicBezTo>
                    <a:pt x="20963" y="20345"/>
                    <a:pt x="21202" y="19972"/>
                    <a:pt x="21354" y="19553"/>
                  </a:cubicBezTo>
                  <a:cubicBezTo>
                    <a:pt x="21476" y="19170"/>
                    <a:pt x="21538" y="18796"/>
                    <a:pt x="21569" y="18342"/>
                  </a:cubicBezTo>
                  <a:cubicBezTo>
                    <a:pt x="21599" y="17889"/>
                    <a:pt x="21598" y="17356"/>
                    <a:pt x="21597" y="16646"/>
                  </a:cubicBezTo>
                  <a:lnTo>
                    <a:pt x="21597" y="4973"/>
                  </a:lnTo>
                  <a:cubicBezTo>
                    <a:pt x="21598" y="4252"/>
                    <a:pt x="21599" y="3710"/>
                    <a:pt x="21569" y="3254"/>
                  </a:cubicBezTo>
                  <a:cubicBezTo>
                    <a:pt x="21538" y="2797"/>
                    <a:pt x="21476" y="2426"/>
                    <a:pt x="21354" y="2044"/>
                  </a:cubicBezTo>
                  <a:cubicBezTo>
                    <a:pt x="21202" y="1624"/>
                    <a:pt x="20963" y="1251"/>
                    <a:pt x="20654" y="943"/>
                  </a:cubicBezTo>
                  <a:cubicBezTo>
                    <a:pt x="20345" y="636"/>
                    <a:pt x="19967" y="395"/>
                    <a:pt x="19548" y="243"/>
                  </a:cubicBezTo>
                  <a:cubicBezTo>
                    <a:pt x="19166" y="121"/>
                    <a:pt x="18792" y="59"/>
                    <a:pt x="18339" y="29"/>
                  </a:cubicBezTo>
                  <a:cubicBezTo>
                    <a:pt x="17885" y="-2"/>
                    <a:pt x="17352" y="0"/>
                    <a:pt x="16643" y="0"/>
                  </a:cubicBezTo>
                  <a:lnTo>
                    <a:pt x="4973" y="0"/>
                  </a:lnTo>
                  <a:lnTo>
                    <a:pt x="4955" y="0"/>
                  </a:lnTo>
                  <a:close/>
                  <a:moveTo>
                    <a:pt x="16093" y="2704"/>
                  </a:moveTo>
                  <a:lnTo>
                    <a:pt x="18599" y="2704"/>
                  </a:lnTo>
                  <a:cubicBezTo>
                    <a:pt x="18766" y="2704"/>
                    <a:pt x="18851" y="2704"/>
                    <a:pt x="18941" y="2733"/>
                  </a:cubicBezTo>
                  <a:cubicBezTo>
                    <a:pt x="19039" y="2768"/>
                    <a:pt x="19113" y="2843"/>
                    <a:pt x="19149" y="2941"/>
                  </a:cubicBezTo>
                  <a:cubicBezTo>
                    <a:pt x="19177" y="3031"/>
                    <a:pt x="19178" y="3119"/>
                    <a:pt x="19178" y="3288"/>
                  </a:cubicBezTo>
                  <a:lnTo>
                    <a:pt x="19178" y="5790"/>
                  </a:lnTo>
                  <a:cubicBezTo>
                    <a:pt x="19178" y="5956"/>
                    <a:pt x="19177" y="6041"/>
                    <a:pt x="19149" y="6131"/>
                  </a:cubicBezTo>
                  <a:cubicBezTo>
                    <a:pt x="19113" y="6230"/>
                    <a:pt x="19039" y="6304"/>
                    <a:pt x="18941" y="6340"/>
                  </a:cubicBezTo>
                  <a:cubicBezTo>
                    <a:pt x="18851" y="6368"/>
                    <a:pt x="18763" y="6369"/>
                    <a:pt x="18593" y="6369"/>
                  </a:cubicBezTo>
                  <a:lnTo>
                    <a:pt x="16093" y="6369"/>
                  </a:lnTo>
                  <a:cubicBezTo>
                    <a:pt x="15926" y="6369"/>
                    <a:pt x="15841" y="6368"/>
                    <a:pt x="15751" y="6340"/>
                  </a:cubicBezTo>
                  <a:cubicBezTo>
                    <a:pt x="15653" y="6304"/>
                    <a:pt x="15573" y="6230"/>
                    <a:pt x="15537" y="6131"/>
                  </a:cubicBezTo>
                  <a:cubicBezTo>
                    <a:pt x="15508" y="6041"/>
                    <a:pt x="15514" y="5953"/>
                    <a:pt x="15514" y="5784"/>
                  </a:cubicBezTo>
                  <a:lnTo>
                    <a:pt x="15514" y="3283"/>
                  </a:lnTo>
                  <a:cubicBezTo>
                    <a:pt x="15514" y="3116"/>
                    <a:pt x="15508" y="3031"/>
                    <a:pt x="15537" y="2941"/>
                  </a:cubicBezTo>
                  <a:cubicBezTo>
                    <a:pt x="15573" y="2843"/>
                    <a:pt x="15653" y="2768"/>
                    <a:pt x="15751" y="2733"/>
                  </a:cubicBezTo>
                  <a:cubicBezTo>
                    <a:pt x="15841" y="2704"/>
                    <a:pt x="15923" y="2704"/>
                    <a:pt x="16093" y="2704"/>
                  </a:cubicBezTo>
                  <a:close/>
                  <a:moveTo>
                    <a:pt x="10796" y="6537"/>
                  </a:moveTo>
                  <a:cubicBezTo>
                    <a:pt x="11896" y="6537"/>
                    <a:pt x="13001" y="6953"/>
                    <a:pt x="13841" y="7793"/>
                  </a:cubicBezTo>
                  <a:cubicBezTo>
                    <a:pt x="15520" y="9473"/>
                    <a:pt x="15520" y="12199"/>
                    <a:pt x="13841" y="13878"/>
                  </a:cubicBezTo>
                  <a:cubicBezTo>
                    <a:pt x="12162" y="15558"/>
                    <a:pt x="9436" y="15558"/>
                    <a:pt x="7757" y="13878"/>
                  </a:cubicBezTo>
                  <a:cubicBezTo>
                    <a:pt x="6078" y="12199"/>
                    <a:pt x="6078" y="9473"/>
                    <a:pt x="7757" y="7793"/>
                  </a:cubicBezTo>
                  <a:cubicBezTo>
                    <a:pt x="8597" y="6953"/>
                    <a:pt x="9696" y="6537"/>
                    <a:pt x="10796" y="6537"/>
                  </a:cubicBezTo>
                  <a:close/>
                  <a:moveTo>
                    <a:pt x="2403" y="9565"/>
                  </a:moveTo>
                  <a:lnTo>
                    <a:pt x="4191" y="9565"/>
                  </a:lnTo>
                  <a:cubicBezTo>
                    <a:pt x="3785" y="11684"/>
                    <a:pt x="4397" y="13957"/>
                    <a:pt x="6038" y="15598"/>
                  </a:cubicBezTo>
                  <a:cubicBezTo>
                    <a:pt x="8667" y="18228"/>
                    <a:pt x="12931" y="18228"/>
                    <a:pt x="15560" y="15598"/>
                  </a:cubicBezTo>
                  <a:cubicBezTo>
                    <a:pt x="17201" y="13957"/>
                    <a:pt x="17813" y="11684"/>
                    <a:pt x="17407" y="9565"/>
                  </a:cubicBezTo>
                  <a:lnTo>
                    <a:pt x="19195" y="9565"/>
                  </a:lnTo>
                  <a:lnTo>
                    <a:pt x="19195" y="17567"/>
                  </a:lnTo>
                  <a:cubicBezTo>
                    <a:pt x="19195" y="17800"/>
                    <a:pt x="19194" y="17974"/>
                    <a:pt x="19184" y="18122"/>
                  </a:cubicBezTo>
                  <a:cubicBezTo>
                    <a:pt x="19173" y="18271"/>
                    <a:pt x="19154" y="18396"/>
                    <a:pt x="19114" y="18522"/>
                  </a:cubicBezTo>
                  <a:cubicBezTo>
                    <a:pt x="19064" y="18660"/>
                    <a:pt x="18986" y="18779"/>
                    <a:pt x="18883" y="18881"/>
                  </a:cubicBezTo>
                  <a:cubicBezTo>
                    <a:pt x="18780" y="18983"/>
                    <a:pt x="18655" y="19064"/>
                    <a:pt x="18518" y="19113"/>
                  </a:cubicBezTo>
                  <a:cubicBezTo>
                    <a:pt x="18392" y="19153"/>
                    <a:pt x="18268" y="19172"/>
                    <a:pt x="18119" y="19182"/>
                  </a:cubicBezTo>
                  <a:cubicBezTo>
                    <a:pt x="17969" y="19192"/>
                    <a:pt x="17794" y="19194"/>
                    <a:pt x="17557" y="19194"/>
                  </a:cubicBezTo>
                  <a:lnTo>
                    <a:pt x="4035" y="19194"/>
                  </a:lnTo>
                  <a:cubicBezTo>
                    <a:pt x="3801" y="19194"/>
                    <a:pt x="3628" y="19192"/>
                    <a:pt x="3479" y="19182"/>
                  </a:cubicBezTo>
                  <a:cubicBezTo>
                    <a:pt x="3331" y="19172"/>
                    <a:pt x="3206" y="19153"/>
                    <a:pt x="3080" y="19113"/>
                  </a:cubicBezTo>
                  <a:cubicBezTo>
                    <a:pt x="2943" y="19064"/>
                    <a:pt x="2818" y="18983"/>
                    <a:pt x="2715" y="18881"/>
                  </a:cubicBezTo>
                  <a:cubicBezTo>
                    <a:pt x="2612" y="18779"/>
                    <a:pt x="2534" y="18660"/>
                    <a:pt x="2484" y="18522"/>
                  </a:cubicBezTo>
                  <a:cubicBezTo>
                    <a:pt x="2444" y="18396"/>
                    <a:pt x="2425" y="18273"/>
                    <a:pt x="2414" y="18122"/>
                  </a:cubicBezTo>
                  <a:cubicBezTo>
                    <a:pt x="2404" y="17972"/>
                    <a:pt x="2403" y="17792"/>
                    <a:pt x="2403" y="17555"/>
                  </a:cubicBezTo>
                  <a:lnTo>
                    <a:pt x="2403" y="9565"/>
                  </a:lnTo>
                  <a:close/>
                </a:path>
              </a:pathLst>
            </a:custGeom>
            <a:solidFill>
              <a:srgbClr val="1E202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>
                <a:defRPr/>
              </a:pPr>
              <a:endParaRPr lang="ru-RU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430AC4D7-6BCC-414A-BC7F-B434BF9A994F}"/>
              </a:ext>
            </a:extLst>
          </p:cNvPr>
          <p:cNvGrpSpPr/>
          <p:nvPr userDrawn="1"/>
        </p:nvGrpSpPr>
        <p:grpSpPr>
          <a:xfrm>
            <a:off x="958752" y="12186592"/>
            <a:ext cx="5650561" cy="696961"/>
            <a:chOff x="5821359" y="12281719"/>
            <a:chExt cx="5650561" cy="696961"/>
          </a:xfrm>
        </p:grpSpPr>
        <p:sp>
          <p:nvSpPr>
            <p:cNvPr id="48" name="Text Box 3">
              <a:extLst>
                <a:ext uri="{FF2B5EF4-FFF2-40B4-BE49-F238E27FC236}">
                  <a16:creationId xmlns:a16="http://schemas.microsoft.com/office/drawing/2014/main" id="{29FFE79C-3B0B-154C-BF15-D208395056A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752253" y="12359061"/>
              <a:ext cx="4719667" cy="569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2500" b="1" spc="300" dirty="0">
                  <a:solidFill>
                    <a:srgbClr val="D4DDE5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MARKETING PLAN </a:t>
              </a:r>
              <a:r>
                <a:rPr lang="en-US" altLang="x-none" sz="2500" b="1" spc="300" dirty="0">
                  <a:solidFill>
                    <a:srgbClr val="939BA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2.0</a:t>
              </a:r>
              <a:endParaRPr lang="x-none" altLang="x-none" sz="2500" b="1" spc="300" dirty="0">
                <a:solidFill>
                  <a:srgbClr val="939BA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49" name="Скругленный прямоугольник 48">
              <a:extLst>
                <a:ext uri="{FF2B5EF4-FFF2-40B4-BE49-F238E27FC236}">
                  <a16:creationId xmlns:a16="http://schemas.microsoft.com/office/drawing/2014/main" id="{91130030-E18B-9A47-A89E-F452C3838554}"/>
                </a:ext>
              </a:extLst>
            </p:cNvPr>
            <p:cNvSpPr/>
            <p:nvPr/>
          </p:nvSpPr>
          <p:spPr bwMode="auto">
            <a:xfrm>
              <a:off x="5821359" y="12281719"/>
              <a:ext cx="696961" cy="696961"/>
            </a:xfrm>
            <a:prstGeom prst="roundRect">
              <a:avLst>
                <a:gd name="adj" fmla="val 11359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50" name="Text Box 3">
              <a:extLst>
                <a:ext uri="{FF2B5EF4-FFF2-40B4-BE49-F238E27FC236}">
                  <a16:creationId xmlns:a16="http://schemas.microsoft.com/office/drawing/2014/main" id="{82818559-4911-E341-AF90-7794FAFF39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862230" y="12359061"/>
              <a:ext cx="656090" cy="569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lnSpc>
                  <a:spcPct val="120000"/>
                </a:lnSpc>
                <a:defRPr/>
              </a:pPr>
              <a:r>
                <a:rPr lang="en-US" altLang="x-none" sz="2500" b="1" spc="300" dirty="0">
                  <a:solidFill>
                    <a:srgbClr val="1E202A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M</a:t>
              </a:r>
              <a:endParaRPr lang="x-none" altLang="x-none" sz="2500" b="1" spc="300" dirty="0">
                <a:solidFill>
                  <a:srgbClr val="1E202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57893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60864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863408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265952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668497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60864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63408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265952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7668497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98589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38088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1E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B937AA2-5909-6C4E-A497-B80DDD3D493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20900" y="2278063"/>
            <a:ext cx="20627975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 Medium" charset="0"/>
              </a:rPr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2DBFEBA-B569-4D48-BB4C-6FF13D78D1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1713" y="4670425"/>
            <a:ext cx="20477162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" charset="0"/>
              </a:rPr>
              <a:t>Click to edit Master text styles</a:t>
            </a:r>
          </a:p>
          <a:p>
            <a:pPr lvl="1"/>
            <a:r>
              <a:rPr lang="x-none" altLang="x-none" dirty="0">
                <a:sym typeface="Poppins" charset="0"/>
              </a:rPr>
              <a:t>Second level</a:t>
            </a:r>
          </a:p>
          <a:p>
            <a:pPr lvl="2"/>
            <a:r>
              <a:rPr lang="x-none" altLang="x-none" dirty="0">
                <a:sym typeface="Poppins" charset="0"/>
              </a:rPr>
              <a:t>Third level</a:t>
            </a:r>
          </a:p>
          <a:p>
            <a:pPr lvl="3"/>
            <a:r>
              <a:rPr lang="x-none" altLang="x-none" dirty="0">
                <a:sym typeface="Poppins" charset="0"/>
              </a:rPr>
              <a:t>Fourth level</a:t>
            </a:r>
          </a:p>
          <a:p>
            <a:pPr lvl="4"/>
            <a:r>
              <a:rPr lang="x-none" altLang="x-none" dirty="0">
                <a:sym typeface="Poppi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4" r:id="rId3"/>
    <p:sldLayoutId id="2147483875" r:id="rId4"/>
  </p:sldLayoutIdLst>
  <p:transition>
    <p:push dir="u"/>
  </p:transition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10000" b="1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  <a:sym typeface="Poppins Medium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5pPr>
      <a:lvl6pPr marL="4572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6pPr>
      <a:lvl7pPr marL="9144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7pPr>
      <a:lvl8pPr marL="13716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8pPr>
      <a:lvl9pPr marL="18288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9pPr>
    </p:titleStyle>
    <p:bodyStyle>
      <a:lvl1pPr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1pPr>
      <a:lvl2pPr indent="2286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2pPr>
      <a:lvl3pPr indent="4572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3pPr>
      <a:lvl4pPr indent="6858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4pPr>
      <a:lvl5pPr indent="9144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ppinesspredictor.herokuapp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souzaeu/DS_portifolio/tree/master/Classifica&#231;&#227;o/Projeto%20-%20Happiness%20Report%202015-201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nsdsn/world-happines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4D67F51-F70F-4530-86A7-9D53BA3790E4}"/>
              </a:ext>
            </a:extLst>
          </p:cNvPr>
          <p:cNvSpPr/>
          <p:nvPr/>
        </p:nvSpPr>
        <p:spPr>
          <a:xfrm>
            <a:off x="-96688" y="-99392"/>
            <a:ext cx="24577376" cy="13914784"/>
          </a:xfrm>
          <a:prstGeom prst="rect">
            <a:avLst/>
          </a:prstGeom>
          <a:solidFill>
            <a:schemeClr val="tx1">
              <a:lumMod val="10000"/>
              <a:alpha val="87000"/>
            </a:schemeClr>
          </a:solidFill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2CAEC8-F360-C040-9439-BD9B7036FDA2}"/>
              </a:ext>
            </a:extLst>
          </p:cNvPr>
          <p:cNvSpPr/>
          <p:nvPr/>
        </p:nvSpPr>
        <p:spPr bwMode="auto">
          <a:xfrm>
            <a:off x="6935416" y="1889448"/>
            <a:ext cx="10369152" cy="9720000"/>
          </a:xfrm>
          <a:prstGeom prst="rect">
            <a:avLst/>
          </a:prstGeom>
          <a:noFill/>
          <a:ln w="444500" cap="flat" cmpd="sng" algn="ctr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3A19B202-3CF6-5D41-AA2C-68A7A78469FF}"/>
              </a:ext>
            </a:extLst>
          </p:cNvPr>
          <p:cNvSpPr txBox="1">
            <a:spLocks/>
          </p:cNvSpPr>
          <p:nvPr/>
        </p:nvSpPr>
        <p:spPr bwMode="auto">
          <a:xfrm>
            <a:off x="5495256" y="3770281"/>
            <a:ext cx="12889558" cy="4384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algn="ctr" eaLnBrk="1">
              <a:lnSpc>
                <a:spcPct val="110000"/>
              </a:lnSpc>
              <a:defRPr/>
            </a:pPr>
            <a:r>
              <a:rPr lang="en-US" altLang="x-none" sz="8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Data Science</a:t>
            </a:r>
          </a:p>
          <a:p>
            <a:pPr algn="ctr" eaLnBrk="1">
              <a:lnSpc>
                <a:spcPct val="110000"/>
              </a:lnSpc>
              <a:defRPr/>
            </a:pPr>
            <a:r>
              <a:rPr lang="en-US" altLang="x-none" sz="8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Happiness Report</a:t>
            </a:r>
          </a:p>
          <a:p>
            <a:pPr algn="ctr" eaLnBrk="1">
              <a:lnSpc>
                <a:spcPct val="110000"/>
              </a:lnSpc>
              <a:defRPr/>
            </a:pPr>
            <a:r>
              <a:rPr lang="en-US" altLang="x-none" sz="8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2015-2019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E8A8C0-108C-45ED-9213-2F595727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363" y="9769268"/>
            <a:ext cx="3183343" cy="157165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F724733-93B0-402F-ACAB-19EBD310B8B6}"/>
              </a:ext>
            </a:extLst>
          </p:cNvPr>
          <p:cNvSpPr txBox="1"/>
          <p:nvPr/>
        </p:nvSpPr>
        <p:spPr>
          <a:xfrm>
            <a:off x="7439472" y="8423521"/>
            <a:ext cx="122967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Alessandro Souza Eugenio</a:t>
            </a:r>
          </a:p>
          <a:p>
            <a:r>
              <a:rPr lang="pt-BR" sz="3200" dirty="0"/>
              <a:t>Curso Intensivo – Data Science 2020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5B0CD574-4968-4BFA-B4B3-492A41AEB0ED}"/>
              </a:ext>
            </a:extLst>
          </p:cNvPr>
          <p:cNvSpPr/>
          <p:nvPr/>
        </p:nvSpPr>
        <p:spPr>
          <a:xfrm>
            <a:off x="17546049" y="12067239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DF3EF6C-5314-4032-B2B1-7B46EB74E9E5}"/>
              </a:ext>
            </a:extLst>
          </p:cNvPr>
          <p:cNvSpPr/>
          <p:nvPr/>
        </p:nvSpPr>
        <p:spPr>
          <a:xfrm>
            <a:off x="429239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0" name="Группа 1">
            <a:extLst>
              <a:ext uri="{FF2B5EF4-FFF2-40B4-BE49-F238E27FC236}">
                <a16:creationId xmlns:a16="http://schemas.microsoft.com/office/drawing/2014/main" id="{A31AC841-FE50-473A-A120-8F4FD7E7E8EE}"/>
              </a:ext>
            </a:extLst>
          </p:cNvPr>
          <p:cNvGrpSpPr/>
          <p:nvPr/>
        </p:nvGrpSpPr>
        <p:grpSpPr>
          <a:xfrm>
            <a:off x="1727654" y="4553744"/>
            <a:ext cx="10464346" cy="2837421"/>
            <a:chOff x="1727654" y="3166160"/>
            <a:chExt cx="10464346" cy="2837421"/>
          </a:xfrm>
        </p:grpSpPr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51C5980F-72E8-408B-92FF-1FE5A7D51F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7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Dist. GDP por Status</a:t>
              </a:r>
              <a:endParaRPr lang="x-none" altLang="x-none" sz="7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13" name="Прямоугольник 4">
              <a:extLst>
                <a:ext uri="{FF2B5EF4-FFF2-40B4-BE49-F238E27FC236}">
                  <a16:creationId xmlns:a16="http://schemas.microsoft.com/office/drawing/2014/main" id="{23393E9C-D018-41E2-9EC0-9C5A95E6566D}"/>
                </a:ext>
              </a:extLst>
            </p:cNvPr>
            <p:cNvSpPr/>
            <p:nvPr/>
          </p:nvSpPr>
          <p:spPr>
            <a:xfrm>
              <a:off x="1727654" y="4564276"/>
              <a:ext cx="10464346" cy="14393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t-BR" sz="2800" dirty="0">
                  <a:solidFill>
                    <a:srgbClr val="FFFFFF"/>
                  </a:solidFill>
                  <a:latin typeface="Circular Std Book"/>
                </a:rPr>
                <a:t>O poder aquisitivo de um país tem alguma correlação com a felicidade dele. Quanto mais pobre, mais infelizes eles tendem a ser. </a:t>
              </a:r>
              <a:endParaRPr lang="en-US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3D01D201-18B9-409F-B244-280868D8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969" y="2393504"/>
            <a:ext cx="10498099" cy="7998551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4532810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5B0CD574-4968-4BFA-B4B3-492A41AEB0ED}"/>
              </a:ext>
            </a:extLst>
          </p:cNvPr>
          <p:cNvSpPr/>
          <p:nvPr/>
        </p:nvSpPr>
        <p:spPr>
          <a:xfrm>
            <a:off x="17546049" y="12067239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DF3EF6C-5314-4032-B2B1-7B46EB74E9E5}"/>
              </a:ext>
            </a:extLst>
          </p:cNvPr>
          <p:cNvSpPr/>
          <p:nvPr/>
        </p:nvSpPr>
        <p:spPr>
          <a:xfrm>
            <a:off x="429239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0" name="Группа 1">
            <a:extLst>
              <a:ext uri="{FF2B5EF4-FFF2-40B4-BE49-F238E27FC236}">
                <a16:creationId xmlns:a16="http://schemas.microsoft.com/office/drawing/2014/main" id="{A31AC841-FE50-473A-A120-8F4FD7E7E8EE}"/>
              </a:ext>
            </a:extLst>
          </p:cNvPr>
          <p:cNvGrpSpPr/>
          <p:nvPr/>
        </p:nvGrpSpPr>
        <p:grpSpPr>
          <a:xfrm>
            <a:off x="1727654" y="4553744"/>
            <a:ext cx="9456234" cy="3452974"/>
            <a:chOff x="1727654" y="3166160"/>
            <a:chExt cx="10464346" cy="3452974"/>
          </a:xfrm>
        </p:grpSpPr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51C5980F-72E8-408B-92FF-1FE5A7D51F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Dist. Health por </a:t>
              </a:r>
              <a:r>
                <a:rPr lang="pt-BR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Status</a:t>
              </a:r>
              <a:endParaRPr lang="en-US" altLang="x-none" sz="5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13" name="Прямоугольник 4">
              <a:extLst>
                <a:ext uri="{FF2B5EF4-FFF2-40B4-BE49-F238E27FC236}">
                  <a16:creationId xmlns:a16="http://schemas.microsoft.com/office/drawing/2014/main" id="{23393E9C-D018-41E2-9EC0-9C5A95E6566D}"/>
                </a:ext>
              </a:extLst>
            </p:cNvPr>
            <p:cNvSpPr/>
            <p:nvPr/>
          </p:nvSpPr>
          <p:spPr>
            <a:xfrm>
              <a:off x="1727654" y="4564276"/>
              <a:ext cx="10464346" cy="2054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t-BR" sz="3200" b="0" i="0" dirty="0">
                  <a:solidFill>
                    <a:srgbClr val="FFFFFF"/>
                  </a:solidFill>
                  <a:effectLst/>
                  <a:latin typeface="Circular Std Book"/>
                </a:rPr>
                <a:t>A saúde mostra-se um fator importante na definição das categorias. </a:t>
              </a:r>
              <a:r>
                <a:rPr lang="pt-BR" sz="3200" dirty="0">
                  <a:solidFill>
                    <a:srgbClr val="FFFFFF"/>
                  </a:solidFill>
                  <a:latin typeface="Circular Std Book"/>
                </a:rPr>
                <a:t>Países com maior satisfação com a saúde, tendem a se declararem mais felizes. </a:t>
              </a:r>
              <a:endParaRPr lang="en-US" sz="2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0F6838E8-DE6F-4F3F-800D-67177CB7A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808" y="2917391"/>
            <a:ext cx="10983538" cy="7881218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30233260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5B0CD574-4968-4BFA-B4B3-492A41AEB0ED}"/>
              </a:ext>
            </a:extLst>
          </p:cNvPr>
          <p:cNvSpPr/>
          <p:nvPr/>
        </p:nvSpPr>
        <p:spPr>
          <a:xfrm>
            <a:off x="17546049" y="12067239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DF3EF6C-5314-4032-B2B1-7B46EB74E9E5}"/>
              </a:ext>
            </a:extLst>
          </p:cNvPr>
          <p:cNvSpPr/>
          <p:nvPr/>
        </p:nvSpPr>
        <p:spPr>
          <a:xfrm>
            <a:off x="429239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0" name="Группа 1">
            <a:extLst>
              <a:ext uri="{FF2B5EF4-FFF2-40B4-BE49-F238E27FC236}">
                <a16:creationId xmlns:a16="http://schemas.microsoft.com/office/drawing/2014/main" id="{A31AC841-FE50-473A-A120-8F4FD7E7E8EE}"/>
              </a:ext>
            </a:extLst>
          </p:cNvPr>
          <p:cNvGrpSpPr/>
          <p:nvPr/>
        </p:nvGrpSpPr>
        <p:grpSpPr>
          <a:xfrm>
            <a:off x="1727654" y="4553744"/>
            <a:ext cx="9888282" cy="3452974"/>
            <a:chOff x="1727654" y="3166160"/>
            <a:chExt cx="9888282" cy="3452974"/>
          </a:xfrm>
        </p:grpSpPr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51C5980F-72E8-408B-92FF-1FE5A7D51F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Dist. Family por </a:t>
              </a:r>
              <a:r>
                <a:rPr lang="pt-BR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Status</a:t>
              </a:r>
              <a:endParaRPr lang="en-US" altLang="x-none" sz="5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13" name="Прямоугольник 4">
              <a:extLst>
                <a:ext uri="{FF2B5EF4-FFF2-40B4-BE49-F238E27FC236}">
                  <a16:creationId xmlns:a16="http://schemas.microsoft.com/office/drawing/2014/main" id="{23393E9C-D018-41E2-9EC0-9C5A95E6566D}"/>
                </a:ext>
              </a:extLst>
            </p:cNvPr>
            <p:cNvSpPr/>
            <p:nvPr/>
          </p:nvSpPr>
          <p:spPr>
            <a:xfrm>
              <a:off x="1727654" y="4564276"/>
              <a:ext cx="9888282" cy="2054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t-BR" sz="3200" b="0" i="0" dirty="0">
                  <a:solidFill>
                    <a:srgbClr val="FFFFFF"/>
                  </a:solidFill>
                  <a:effectLst/>
                  <a:latin typeface="Circular Std Book"/>
                </a:rPr>
                <a:t>Neste gráfico, nota-se ainda que as regiões com alto índice de infelicidade podem considerar-se satisfeitos com o critério "Família“ da mesma forma que os mais felizes.</a:t>
              </a:r>
              <a:endParaRPr lang="en-US" sz="2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6820451A-E40C-4461-8F9C-A05C8CFC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5976" y="3028129"/>
            <a:ext cx="10464346" cy="7659742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7624664"/>
      </p:ext>
    </p:extLst>
  </p:cSld>
  <p:clrMapOvr>
    <a:masterClrMapping/>
  </p:clrMapOvr>
  <p:transition spd="slow"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5B0CD574-4968-4BFA-B4B3-492A41AEB0ED}"/>
              </a:ext>
            </a:extLst>
          </p:cNvPr>
          <p:cNvSpPr/>
          <p:nvPr/>
        </p:nvSpPr>
        <p:spPr>
          <a:xfrm>
            <a:off x="17546049" y="12067239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DF3EF6C-5314-4032-B2B1-7B46EB74E9E5}"/>
              </a:ext>
            </a:extLst>
          </p:cNvPr>
          <p:cNvSpPr/>
          <p:nvPr/>
        </p:nvSpPr>
        <p:spPr>
          <a:xfrm>
            <a:off x="429239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E971176-03EF-4438-8B1B-6B35019B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041576"/>
            <a:ext cx="10318428" cy="7191263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grpSp>
        <p:nvGrpSpPr>
          <p:cNvPr id="10" name="Группа 1">
            <a:extLst>
              <a:ext uri="{FF2B5EF4-FFF2-40B4-BE49-F238E27FC236}">
                <a16:creationId xmlns:a16="http://schemas.microsoft.com/office/drawing/2014/main" id="{A31AC841-FE50-473A-A120-8F4FD7E7E8EE}"/>
              </a:ext>
            </a:extLst>
          </p:cNvPr>
          <p:cNvGrpSpPr/>
          <p:nvPr/>
        </p:nvGrpSpPr>
        <p:grpSpPr>
          <a:xfrm>
            <a:off x="1727654" y="4553744"/>
            <a:ext cx="10464346" cy="2058830"/>
            <a:chOff x="1727654" y="3166160"/>
            <a:chExt cx="10464346" cy="2058830"/>
          </a:xfrm>
        </p:grpSpPr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51C5980F-72E8-408B-92FF-1FE5A7D51F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Dist. Corruption por </a:t>
              </a:r>
              <a:r>
                <a:rPr lang="pt-BR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Status</a:t>
              </a:r>
              <a:endParaRPr lang="en-US" altLang="x-none" sz="5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13" name="Прямоугольник 4">
              <a:extLst>
                <a:ext uri="{FF2B5EF4-FFF2-40B4-BE49-F238E27FC236}">
                  <a16:creationId xmlns:a16="http://schemas.microsoft.com/office/drawing/2014/main" id="{23393E9C-D018-41E2-9EC0-9C5A95E6566D}"/>
                </a:ext>
              </a:extLst>
            </p:cNvPr>
            <p:cNvSpPr/>
            <p:nvPr/>
          </p:nvSpPr>
          <p:spPr>
            <a:xfrm>
              <a:off x="1727654" y="4647460"/>
              <a:ext cx="10464346" cy="5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F258229-F452-49EF-A8F8-F2867C8AAD62}"/>
              </a:ext>
            </a:extLst>
          </p:cNvPr>
          <p:cNvSpPr txBox="1"/>
          <p:nvPr/>
        </p:nvSpPr>
        <p:spPr>
          <a:xfrm>
            <a:off x="1707216" y="5906465"/>
            <a:ext cx="99807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</a:rPr>
              <a:t>Da mesma forma quando analisamos os mais infelizes, identificamos que existem uma grande quantidade de regiões infelizes com pouca corrupção.</a:t>
            </a:r>
          </a:p>
        </p:txBody>
      </p:sp>
    </p:spTree>
    <p:extLst>
      <p:ext uri="{BB962C8B-B14F-4D97-AF65-F5344CB8AC3E}">
        <p14:creationId xmlns:p14="http://schemas.microsoft.com/office/powerpoint/2010/main" val="2249271573"/>
      </p:ext>
    </p:extLst>
  </p:cSld>
  <p:clrMapOvr>
    <a:masterClrMapping/>
  </p:clrMapOvr>
  <p:transition spd="slow">
    <p:push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5B0CD574-4968-4BFA-B4B3-492A41AEB0ED}"/>
              </a:ext>
            </a:extLst>
          </p:cNvPr>
          <p:cNvSpPr/>
          <p:nvPr/>
        </p:nvSpPr>
        <p:spPr>
          <a:xfrm>
            <a:off x="17546049" y="12067239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DF3EF6C-5314-4032-B2B1-7B46EB74E9E5}"/>
              </a:ext>
            </a:extLst>
          </p:cNvPr>
          <p:cNvSpPr/>
          <p:nvPr/>
        </p:nvSpPr>
        <p:spPr>
          <a:xfrm>
            <a:off x="429239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0" name="Группа 1">
            <a:extLst>
              <a:ext uri="{FF2B5EF4-FFF2-40B4-BE49-F238E27FC236}">
                <a16:creationId xmlns:a16="http://schemas.microsoft.com/office/drawing/2014/main" id="{A31AC841-FE50-473A-A120-8F4FD7E7E8EE}"/>
              </a:ext>
            </a:extLst>
          </p:cNvPr>
          <p:cNvGrpSpPr/>
          <p:nvPr/>
        </p:nvGrpSpPr>
        <p:grpSpPr>
          <a:xfrm>
            <a:off x="1727654" y="4553744"/>
            <a:ext cx="9672258" cy="4499414"/>
            <a:chOff x="1727654" y="3166160"/>
            <a:chExt cx="10464346" cy="4499414"/>
          </a:xfrm>
        </p:grpSpPr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51C5980F-72E8-408B-92FF-1FE5A7D51F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Dist. Freedom por </a:t>
              </a:r>
              <a:r>
                <a:rPr lang="pt-BR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Status</a:t>
              </a:r>
              <a:endParaRPr lang="en-US" altLang="x-none" sz="5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13" name="Прямоугольник 4">
              <a:extLst>
                <a:ext uri="{FF2B5EF4-FFF2-40B4-BE49-F238E27FC236}">
                  <a16:creationId xmlns:a16="http://schemas.microsoft.com/office/drawing/2014/main" id="{23393E9C-D018-41E2-9EC0-9C5A95E6566D}"/>
                </a:ext>
              </a:extLst>
            </p:cNvPr>
            <p:cNvSpPr/>
            <p:nvPr/>
          </p:nvSpPr>
          <p:spPr>
            <a:xfrm>
              <a:off x="1727654" y="4564276"/>
              <a:ext cx="10464346" cy="310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t-BR" sz="3200" b="0" i="0" dirty="0">
                  <a:solidFill>
                    <a:srgbClr val="FFFFFF"/>
                  </a:solidFill>
                  <a:effectLst/>
                  <a:latin typeface="Circular Std Book"/>
                </a:rPr>
                <a:t>A liberdade não demonstra-se um fator relevante para determinar-se se uma região é ou não feliz. Pois países infelizes indicam ter maior satisfação com relação ao critério "Liberdade".</a:t>
              </a:r>
              <a:endParaRPr lang="en-US" sz="2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400" b="1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51E0C7A-87D6-4636-925E-019C3A57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944" y="2441754"/>
            <a:ext cx="11244941" cy="7988736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3080344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5B0CD574-4968-4BFA-B4B3-492A41AEB0ED}"/>
              </a:ext>
            </a:extLst>
          </p:cNvPr>
          <p:cNvSpPr/>
          <p:nvPr/>
        </p:nvSpPr>
        <p:spPr>
          <a:xfrm>
            <a:off x="17546049" y="12067239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DF3EF6C-5314-4032-B2B1-7B46EB74E9E5}"/>
              </a:ext>
            </a:extLst>
          </p:cNvPr>
          <p:cNvSpPr/>
          <p:nvPr/>
        </p:nvSpPr>
        <p:spPr>
          <a:xfrm>
            <a:off x="429239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0" name="Группа 1">
            <a:extLst>
              <a:ext uri="{FF2B5EF4-FFF2-40B4-BE49-F238E27FC236}">
                <a16:creationId xmlns:a16="http://schemas.microsoft.com/office/drawing/2014/main" id="{A31AC841-FE50-473A-A120-8F4FD7E7E8EE}"/>
              </a:ext>
            </a:extLst>
          </p:cNvPr>
          <p:cNvGrpSpPr/>
          <p:nvPr/>
        </p:nvGrpSpPr>
        <p:grpSpPr>
          <a:xfrm>
            <a:off x="1727654" y="4553744"/>
            <a:ext cx="9888282" cy="3945416"/>
            <a:chOff x="1727654" y="3166160"/>
            <a:chExt cx="9888282" cy="3945416"/>
          </a:xfrm>
        </p:grpSpPr>
        <p:sp>
          <p:nvSpPr>
            <p:cNvPr id="11" name="Text Box 3">
              <a:extLst>
                <a:ext uri="{FF2B5EF4-FFF2-40B4-BE49-F238E27FC236}">
                  <a16:creationId xmlns:a16="http://schemas.microsoft.com/office/drawing/2014/main" id="{51C5980F-72E8-408B-92FF-1FE5A7D51F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Dist. Generosity por </a:t>
              </a:r>
              <a:r>
                <a:rPr lang="pt-BR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Status</a:t>
              </a:r>
              <a:endParaRPr lang="en-US" altLang="x-none" sz="5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13" name="Прямоугольник 4">
              <a:extLst>
                <a:ext uri="{FF2B5EF4-FFF2-40B4-BE49-F238E27FC236}">
                  <a16:creationId xmlns:a16="http://schemas.microsoft.com/office/drawing/2014/main" id="{23393E9C-D018-41E2-9EC0-9C5A95E6566D}"/>
                </a:ext>
              </a:extLst>
            </p:cNvPr>
            <p:cNvSpPr/>
            <p:nvPr/>
          </p:nvSpPr>
          <p:spPr>
            <a:xfrm>
              <a:off x="1727654" y="4564276"/>
              <a:ext cx="9888282" cy="2547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t-BR" sz="3200" b="0" i="0" dirty="0">
                  <a:solidFill>
                    <a:srgbClr val="FFFFFF"/>
                  </a:solidFill>
                  <a:effectLst/>
                  <a:latin typeface="Circular Std Book"/>
                </a:rPr>
                <a:t>A generosidade também mostra-se pouco relevante para a definição das categorias, Feliz ou Infeliz. Países infelizes e pobres tendem a serem ligeiramente mais generosos que os mais ricos.</a:t>
              </a:r>
              <a:endParaRPr lang="en-US" sz="2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1B067CAA-1FE2-4787-BB3B-416C04A4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1013" y="3448108"/>
            <a:ext cx="10464346" cy="6980222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7994218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5668164" y="8900602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363402" y="8640435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19E7E40-1753-4F98-BC05-BA67D0A7D647}"/>
              </a:ext>
            </a:extLst>
          </p:cNvPr>
          <p:cNvSpPr/>
          <p:nvPr/>
        </p:nvSpPr>
        <p:spPr>
          <a:xfrm>
            <a:off x="8904476" y="-198784"/>
            <a:ext cx="15658394" cy="14989152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lang="pt-BR" sz="3200" baseline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	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E21A20A-1722-4708-82F9-EA042850921A}"/>
              </a:ext>
            </a:extLst>
          </p:cNvPr>
          <p:cNvSpPr/>
          <p:nvPr/>
        </p:nvSpPr>
        <p:spPr>
          <a:xfrm>
            <a:off x="429239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3E5433-E602-B648-9F54-E1846C74B0B7}"/>
              </a:ext>
            </a:extLst>
          </p:cNvPr>
          <p:cNvGrpSpPr/>
          <p:nvPr/>
        </p:nvGrpSpPr>
        <p:grpSpPr>
          <a:xfrm>
            <a:off x="996756" y="5046743"/>
            <a:ext cx="7516609" cy="3391419"/>
            <a:chOff x="1727653" y="3166160"/>
            <a:chExt cx="10464347" cy="3391419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3" y="3166160"/>
              <a:ext cx="1046434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66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Análise</a:t>
              </a:r>
              <a:r>
                <a:rPr lang="en-US" altLang="x-none" sz="66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 </a:t>
              </a:r>
              <a:r>
                <a:rPr lang="en-US" altLang="x-none" sz="66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descritiva</a:t>
              </a:r>
              <a:endParaRPr lang="x-none" altLang="x-none" sz="66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727654" y="4564276"/>
              <a:ext cx="10464346" cy="1993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t-BR" sz="2800" b="0" i="0" dirty="0">
                  <a:solidFill>
                    <a:srgbClr val="FFFFFF"/>
                  </a:solidFill>
                  <a:effectLst/>
                  <a:latin typeface="-apple-system"/>
                </a:rPr>
                <a:t>Visualizar a distribuição da quantidade de regiões </a:t>
              </a:r>
              <a:r>
                <a:rPr lang="pt-BR" sz="2800" b="1" i="0" dirty="0">
                  <a:solidFill>
                    <a:srgbClr val="FFFFFF"/>
                  </a:solidFill>
                  <a:effectLst/>
                  <a:latin typeface="-apple-system"/>
                </a:rPr>
                <a:t>Felizes</a:t>
              </a:r>
              <a:r>
                <a:rPr lang="pt-BR" sz="2800" b="0" i="0" dirty="0">
                  <a:solidFill>
                    <a:srgbClr val="FFFFFF"/>
                  </a:solidFill>
                  <a:effectLst/>
                  <a:latin typeface="-apple-system"/>
                </a:rPr>
                <a:t> X </a:t>
              </a:r>
              <a:r>
                <a:rPr lang="pt-BR" sz="2800" b="1" i="0" dirty="0">
                  <a:solidFill>
                    <a:srgbClr val="FFFFFF"/>
                  </a:solidFill>
                  <a:effectLst/>
                  <a:latin typeface="-apple-system"/>
                </a:rPr>
                <a:t>Infelizes</a:t>
              </a:r>
              <a:r>
                <a:rPr lang="pt-BR" sz="2800" dirty="0">
                  <a:solidFill>
                    <a:srgbClr val="FFFFFF"/>
                  </a:solidFill>
                  <a:latin typeface="-apple-system"/>
                </a:rPr>
                <a:t>.</a:t>
              </a:r>
              <a:endParaRPr lang="pt-BR" sz="2800" b="0" i="0" dirty="0">
                <a:solidFill>
                  <a:srgbClr val="FFFFFF"/>
                </a:solidFill>
                <a:effectLst/>
                <a:latin typeface="-apple-system"/>
              </a:endParaRPr>
            </a:p>
            <a:p>
              <a:pPr>
                <a:lnSpc>
                  <a:spcPct val="150000"/>
                </a:lnSpc>
              </a:pPr>
              <a:endParaRPr lang="en-US" sz="2400" b="1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6822195" y="-837303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4191644" y="2705865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A83C094E-8E8A-484E-8F0C-77F34AE2B93D}"/>
              </a:ext>
            </a:extLst>
          </p:cNvPr>
          <p:cNvSpPr/>
          <p:nvPr/>
        </p:nvSpPr>
        <p:spPr bwMode="auto">
          <a:xfrm rot="5400000">
            <a:off x="6380160" y="3178310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154414" y="-460497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83229" y="1301837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42B303A5-3875-6549-95C0-D6BFC04FD8A5}"/>
              </a:ext>
            </a:extLst>
          </p:cNvPr>
          <p:cNvSpPr/>
          <p:nvPr/>
        </p:nvSpPr>
        <p:spPr bwMode="auto">
          <a:xfrm rot="5400000">
            <a:off x="429239" y="2190627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8A9E6CC2-9741-0849-8F0A-57EA2F31EBB1}"/>
              </a:ext>
            </a:extLst>
          </p:cNvPr>
          <p:cNvSpPr/>
          <p:nvPr/>
        </p:nvSpPr>
        <p:spPr bwMode="auto">
          <a:xfrm rot="5400000">
            <a:off x="5623927" y="555196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12E36EAA-5C73-6D4D-AC65-63C5D6036797}"/>
              </a:ext>
            </a:extLst>
          </p:cNvPr>
          <p:cNvSpPr/>
          <p:nvPr/>
        </p:nvSpPr>
        <p:spPr bwMode="auto">
          <a:xfrm rot="5400000">
            <a:off x="1378238" y="293541"/>
            <a:ext cx="2503382" cy="2503382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43B66B02-D784-4A40-9111-3967F3BB96F8}"/>
              </a:ext>
            </a:extLst>
          </p:cNvPr>
          <p:cNvSpPr/>
          <p:nvPr/>
        </p:nvSpPr>
        <p:spPr bwMode="auto">
          <a:xfrm rot="5400000">
            <a:off x="4143083" y="10991032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F88B16A1-6A09-4885-B00E-EE4C212DAC73}"/>
              </a:ext>
            </a:extLst>
          </p:cNvPr>
          <p:cNvSpPr txBox="1">
            <a:spLocks/>
          </p:cNvSpPr>
          <p:nvPr/>
        </p:nvSpPr>
        <p:spPr bwMode="auto">
          <a:xfrm>
            <a:off x="10665811" y="1445289"/>
            <a:ext cx="8554188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4400" b="1" dirty="0">
                <a:solidFill>
                  <a:srgbClr val="1E20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Distribuição dos dados</a:t>
            </a:r>
            <a:endParaRPr lang="x-none" altLang="x-none" sz="4400" b="1" dirty="0">
              <a:solidFill>
                <a:srgbClr val="1E202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0031AF-31A6-4362-A067-D669564F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811" y="2964238"/>
            <a:ext cx="10216934" cy="9566173"/>
          </a:xfrm>
          <a:prstGeom prst="round2DiagRect">
            <a:avLst>
              <a:gd name="adj1" fmla="val 491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0576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EE937E8-867C-48C2-A526-AA62104536CB}"/>
              </a:ext>
            </a:extLst>
          </p:cNvPr>
          <p:cNvSpPr/>
          <p:nvPr/>
        </p:nvSpPr>
        <p:spPr>
          <a:xfrm>
            <a:off x="-1847241" y="-138264"/>
            <a:ext cx="13653351" cy="14989152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3E5433-E602-B648-9F54-E1846C74B0B7}"/>
              </a:ext>
            </a:extLst>
          </p:cNvPr>
          <p:cNvGrpSpPr/>
          <p:nvPr/>
        </p:nvGrpSpPr>
        <p:grpSpPr>
          <a:xfrm>
            <a:off x="12195919" y="3668619"/>
            <a:ext cx="10464346" cy="4930301"/>
            <a:chOff x="1727654" y="3166160"/>
            <a:chExt cx="10464346" cy="4930301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7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MAIOR DENSIDADE</a:t>
              </a:r>
              <a:endParaRPr lang="x-none" altLang="x-none" sz="7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727654" y="4564276"/>
              <a:ext cx="10464346" cy="3532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t-BR" sz="2800" b="0" i="0" dirty="0">
                  <a:solidFill>
                    <a:srgbClr val="FFFFFF"/>
                  </a:solidFill>
                  <a:effectLst/>
                  <a:latin typeface="-apple-system"/>
                </a:rPr>
                <a:t>Obter insights sociais diante das visualizações. </a:t>
              </a:r>
              <a:endParaRPr lang="pt-BR" sz="3200" b="0" i="0" dirty="0">
                <a:solidFill>
                  <a:srgbClr val="FFFFFF"/>
                </a:solidFill>
                <a:effectLst/>
                <a:latin typeface="Circular Std Book"/>
              </a:endParaRPr>
            </a:p>
            <a:p>
              <a:pPr algn="l"/>
              <a:endParaRPr lang="pt-BR" sz="3200" dirty="0">
                <a:solidFill>
                  <a:srgbClr val="8493AC"/>
                </a:solidFill>
                <a:latin typeface="Circular Std Book"/>
              </a:endParaRPr>
            </a:p>
            <a:p>
              <a:pPr algn="l"/>
              <a:r>
                <a:rPr lang="pt-BR" sz="3200" b="0" i="0" dirty="0">
                  <a:solidFill>
                    <a:srgbClr val="FFFFFF"/>
                  </a:solidFill>
                  <a:effectLst/>
                  <a:latin typeface="Circular Std Book"/>
                </a:rPr>
                <a:t>Além de ser a região mais infeliz do planeta. Apresenta a maior concentração de países registrados na pesquisa. O que puxa a média mundia</a:t>
              </a:r>
              <a:r>
                <a:rPr lang="pt-BR" sz="3200" dirty="0">
                  <a:solidFill>
                    <a:srgbClr val="FFFFFF"/>
                  </a:solidFill>
                  <a:latin typeface="Circular Std Book"/>
                </a:rPr>
                <a:t>l para baixo.</a:t>
              </a:r>
              <a:endParaRPr lang="pt-BR" sz="36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400" b="1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21258152" y="-138264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20587704" y="13482736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19907537" y="1168777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23160827" y="257743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2660265" y="1042853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14594191" y="516070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4D2A7FC-6105-C045-938C-D2493294A043}"/>
              </a:ext>
            </a:extLst>
          </p:cNvPr>
          <p:cNvSpPr/>
          <p:nvPr/>
        </p:nvSpPr>
        <p:spPr bwMode="auto">
          <a:xfrm rot="5400000">
            <a:off x="14206749" y="12413155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8ADF96A-BB5B-4B28-9A74-466D93D4498E}"/>
              </a:ext>
            </a:extLst>
          </p:cNvPr>
          <p:cNvSpPr/>
          <p:nvPr/>
        </p:nvSpPr>
        <p:spPr>
          <a:xfrm>
            <a:off x="19680832" y="12140920"/>
            <a:ext cx="4703168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12E36EAA-5C73-6D4D-AC65-63C5D6036797}"/>
              </a:ext>
            </a:extLst>
          </p:cNvPr>
          <p:cNvSpPr/>
          <p:nvPr/>
        </p:nvSpPr>
        <p:spPr bwMode="auto">
          <a:xfrm rot="5400000">
            <a:off x="19891454" y="46511"/>
            <a:ext cx="2503382" cy="2503382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43B66B02-D784-4A40-9111-3967F3BB96F8}"/>
              </a:ext>
            </a:extLst>
          </p:cNvPr>
          <p:cNvSpPr/>
          <p:nvPr/>
        </p:nvSpPr>
        <p:spPr bwMode="auto">
          <a:xfrm rot="5400000">
            <a:off x="17307143" y="10043297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9" name="Полилиния 15">
            <a:extLst>
              <a:ext uri="{FF2B5EF4-FFF2-40B4-BE49-F238E27FC236}">
                <a16:creationId xmlns:a16="http://schemas.microsoft.com/office/drawing/2014/main" id="{89F8BFDB-BA9D-4975-BCE1-A72422E1C3FA}"/>
              </a:ext>
            </a:extLst>
          </p:cNvPr>
          <p:cNvSpPr/>
          <p:nvPr/>
        </p:nvSpPr>
        <p:spPr bwMode="auto">
          <a:xfrm rot="5400000">
            <a:off x="23703833" y="5232065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0" name="Полилиния 21">
            <a:extLst>
              <a:ext uri="{FF2B5EF4-FFF2-40B4-BE49-F238E27FC236}">
                <a16:creationId xmlns:a16="http://schemas.microsoft.com/office/drawing/2014/main" id="{09BAEA4A-282B-449E-AA40-9ACE6FF8C949}"/>
              </a:ext>
            </a:extLst>
          </p:cNvPr>
          <p:cNvSpPr/>
          <p:nvPr/>
        </p:nvSpPr>
        <p:spPr bwMode="auto">
          <a:xfrm rot="5400000">
            <a:off x="12540743" y="9838315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8783021-A984-4766-B31C-AC2715B55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588" y="2860755"/>
            <a:ext cx="10333340" cy="7750005"/>
          </a:xfrm>
          <a:prstGeom prst="rect">
            <a:avLst/>
          </a:prstGeom>
        </p:spPr>
      </p:pic>
      <p:sp>
        <p:nvSpPr>
          <p:cNvPr id="9" name="Прямоугольник 4">
            <a:extLst>
              <a:ext uri="{FF2B5EF4-FFF2-40B4-BE49-F238E27FC236}">
                <a16:creationId xmlns:a16="http://schemas.microsoft.com/office/drawing/2014/main" id="{C9217701-632C-4015-9132-D4FAB5742B69}"/>
              </a:ext>
            </a:extLst>
          </p:cNvPr>
          <p:cNvSpPr/>
          <p:nvPr/>
        </p:nvSpPr>
        <p:spPr>
          <a:xfrm>
            <a:off x="626273" y="11770041"/>
            <a:ext cx="10464346" cy="1439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2800" b="0" i="0" dirty="0">
                <a:solidFill>
                  <a:srgbClr val="6C757D"/>
                </a:solidFill>
                <a:effectLst/>
                <a:latin typeface="-apple-system"/>
              </a:rPr>
              <a:t>Mapa da divisão África Setentrional e Subsaariana. Retirado de: https://goo.gl/Uhj4VS</a:t>
            </a:r>
            <a:endParaRPr lang="en-US" sz="2400" b="1" dirty="0">
              <a:solidFill>
                <a:srgbClr val="919BA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rgbClr val="919BA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13946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7DF439-75D8-E843-A011-D21C0CFDC569}"/>
              </a:ext>
            </a:extLst>
          </p:cNvPr>
          <p:cNvGrpSpPr/>
          <p:nvPr/>
        </p:nvGrpSpPr>
        <p:grpSpPr>
          <a:xfrm>
            <a:off x="11862344" y="4049688"/>
            <a:ext cx="10173470" cy="3432577"/>
            <a:chOff x="12192000" y="3257600"/>
            <a:chExt cx="10173470" cy="3432577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92000" y="325760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48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Transformando</a:t>
              </a:r>
              <a:r>
                <a:rPr lang="en-US" altLang="x-none" sz="48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 </a:t>
              </a:r>
              <a:r>
                <a:rPr lang="en-US" altLang="x-none" sz="48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regiões</a:t>
              </a:r>
              <a:r>
                <a:rPr lang="en-US" altLang="x-none" sz="48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 </a:t>
              </a:r>
              <a:r>
                <a:rPr lang="en-US" altLang="x-none" sz="48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em</a:t>
              </a:r>
              <a:r>
                <a:rPr lang="en-US" altLang="x-none" sz="48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 </a:t>
              </a:r>
              <a:r>
                <a:rPr lang="en-US" altLang="x-none" sz="48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variáveis</a:t>
              </a:r>
              <a:r>
                <a:rPr lang="en-US" altLang="x-none" sz="48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 </a:t>
              </a:r>
              <a:r>
                <a:rPr lang="en-US" altLang="x-none" sz="48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numéricas</a:t>
              </a:r>
              <a:endParaRPr lang="x-none" altLang="x-none" sz="48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2192000" y="5489848"/>
              <a:ext cx="1017347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600" dirty="0">
                  <a:solidFill>
                    <a:srgbClr val="FFFFFF"/>
                  </a:solidFill>
                </a:rPr>
                <a:t>Esta etapa é responsável por tornar úteis as variáveis de região, transformando-as em colunas binárias.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15BFE090-6212-4DA7-83A2-8040EEFE597C}"/>
              </a:ext>
            </a:extLst>
          </p:cNvPr>
          <p:cNvSpPr/>
          <p:nvPr/>
        </p:nvSpPr>
        <p:spPr>
          <a:xfrm>
            <a:off x="19680832" y="12140920"/>
            <a:ext cx="4703168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1A61C49-38A2-45CA-A7AF-FDB4974A548E}"/>
              </a:ext>
            </a:extLst>
          </p:cNvPr>
          <p:cNvSpPr/>
          <p:nvPr/>
        </p:nvSpPr>
        <p:spPr>
          <a:xfrm>
            <a:off x="454696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6E4D714-7034-43D0-9755-CDCAC5B0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44" y="4049688"/>
            <a:ext cx="10286145" cy="5498944"/>
          </a:xfrm>
          <a:prstGeom prst="round2DiagRect">
            <a:avLst>
              <a:gd name="adj1" fmla="val 3849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7965972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19E7E40-1753-4F98-BC05-BA67D0A7D647}"/>
              </a:ext>
            </a:extLst>
          </p:cNvPr>
          <p:cNvSpPr/>
          <p:nvPr/>
        </p:nvSpPr>
        <p:spPr>
          <a:xfrm>
            <a:off x="10909518" y="-198784"/>
            <a:ext cx="13653351" cy="14989152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0C6786B-F43E-4EF9-83E4-EF0FA91B3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4612" y="5146232"/>
            <a:ext cx="11241508" cy="72445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7E21A20A-1722-4708-82F9-EA042850921A}"/>
              </a:ext>
            </a:extLst>
          </p:cNvPr>
          <p:cNvSpPr/>
          <p:nvPr/>
        </p:nvSpPr>
        <p:spPr>
          <a:xfrm>
            <a:off x="429239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3E5433-E602-B648-9F54-E1846C74B0B7}"/>
              </a:ext>
            </a:extLst>
          </p:cNvPr>
          <p:cNvGrpSpPr/>
          <p:nvPr/>
        </p:nvGrpSpPr>
        <p:grpSpPr>
          <a:xfrm>
            <a:off x="996757" y="5046743"/>
            <a:ext cx="9551106" cy="3452974"/>
            <a:chOff x="1727654" y="3166160"/>
            <a:chExt cx="10464346" cy="3452974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60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Matriz</a:t>
              </a:r>
              <a:r>
                <a:rPr lang="en-US" altLang="x-none" sz="6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 de </a:t>
              </a:r>
              <a:r>
                <a:rPr lang="en-US" altLang="x-none" sz="60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Correlação</a:t>
              </a:r>
              <a:endParaRPr lang="x-none" altLang="x-none" sz="6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727654" y="4564276"/>
              <a:ext cx="10464346" cy="2054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t-BR" sz="2400" b="0" i="0" dirty="0">
                  <a:solidFill>
                    <a:srgbClr val="FFFFFF"/>
                  </a:solidFill>
                  <a:effectLst/>
                  <a:latin typeface="Helvetica Neue" panose="02000503000000020004"/>
                </a:rPr>
                <a:t>GDP &amp; Health demonstram alguma correlação. Ou seja, podemos considerar que quanto maior o produto interno bruto de uma região, maior será a satisfação com relação à saúde de seus habitantes.</a:t>
              </a:r>
              <a:br>
                <a:rPr lang="pt-BR" sz="2800" dirty="0">
                  <a:solidFill>
                    <a:srgbClr val="FFFFFF"/>
                  </a:solidFill>
                </a:rPr>
              </a:br>
              <a:endParaRPr lang="en-US" sz="2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6822195" y="-837303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363402" y="8640435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4191644" y="2705865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A83C094E-8E8A-484E-8F0C-77F34AE2B93D}"/>
              </a:ext>
            </a:extLst>
          </p:cNvPr>
          <p:cNvSpPr/>
          <p:nvPr/>
        </p:nvSpPr>
        <p:spPr bwMode="auto">
          <a:xfrm rot="5400000">
            <a:off x="6380160" y="3178310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154414" y="-460497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83229" y="1301837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61A698BB-E9BD-7045-B9E3-8F8E3B20C218}"/>
              </a:ext>
            </a:extLst>
          </p:cNvPr>
          <p:cNvSpPr/>
          <p:nvPr/>
        </p:nvSpPr>
        <p:spPr bwMode="auto">
          <a:xfrm rot="5400000">
            <a:off x="8447584" y="10792702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5668164" y="8900602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42B303A5-3875-6549-95C0-D6BFC04FD8A5}"/>
              </a:ext>
            </a:extLst>
          </p:cNvPr>
          <p:cNvSpPr/>
          <p:nvPr/>
        </p:nvSpPr>
        <p:spPr bwMode="auto">
          <a:xfrm rot="5400000">
            <a:off x="429239" y="2190627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8A9E6CC2-9741-0849-8F0A-57EA2F31EBB1}"/>
              </a:ext>
            </a:extLst>
          </p:cNvPr>
          <p:cNvSpPr/>
          <p:nvPr/>
        </p:nvSpPr>
        <p:spPr bwMode="auto">
          <a:xfrm rot="5400000">
            <a:off x="5623927" y="555196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4D2A7FC-6105-C045-938C-D2493294A043}"/>
              </a:ext>
            </a:extLst>
          </p:cNvPr>
          <p:cNvSpPr/>
          <p:nvPr/>
        </p:nvSpPr>
        <p:spPr bwMode="auto">
          <a:xfrm rot="5400000">
            <a:off x="9155958" y="8381691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12E36EAA-5C73-6D4D-AC65-63C5D6036797}"/>
              </a:ext>
            </a:extLst>
          </p:cNvPr>
          <p:cNvSpPr/>
          <p:nvPr/>
        </p:nvSpPr>
        <p:spPr bwMode="auto">
          <a:xfrm rot="5400000">
            <a:off x="1378238" y="293541"/>
            <a:ext cx="2503382" cy="2503382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43B66B02-D784-4A40-9111-3967F3BB96F8}"/>
              </a:ext>
            </a:extLst>
          </p:cNvPr>
          <p:cNvSpPr/>
          <p:nvPr/>
        </p:nvSpPr>
        <p:spPr bwMode="auto">
          <a:xfrm rot="5400000">
            <a:off x="4143083" y="10991032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FC8894C-FF74-4520-A14E-9E1110146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5774" y="1995856"/>
            <a:ext cx="10849988" cy="23649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130567"/>
      </p:ext>
    </p:extLst>
  </p:cSld>
  <p:clrMapOvr>
    <a:masterClrMapping/>
  </p:clrMapOvr>
  <p:transition spd="slow"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7DF439-75D8-E843-A011-D21C0CFDC569}"/>
              </a:ext>
            </a:extLst>
          </p:cNvPr>
          <p:cNvGrpSpPr/>
          <p:nvPr/>
        </p:nvGrpSpPr>
        <p:grpSpPr>
          <a:xfrm>
            <a:off x="1030760" y="2969568"/>
            <a:ext cx="10173470" cy="5279236"/>
            <a:chOff x="12192000" y="3257600"/>
            <a:chExt cx="10173470" cy="5279236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92000" y="325760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10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O PROBLEMA</a:t>
              </a:r>
              <a:endParaRPr lang="x-none" altLang="x-none" sz="100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2192000" y="5489848"/>
              <a:ext cx="1017347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pt-BR" sz="3200" b="0" i="0" dirty="0">
                  <a:solidFill>
                    <a:srgbClr val="FFFFFF"/>
                  </a:solidFill>
                  <a:effectLst/>
                  <a:latin typeface="-apple-system"/>
                </a:rPr>
                <a:t>Com o intuito de criar um modelo preditivo capaz de prever a </a:t>
              </a:r>
              <a:r>
                <a:rPr lang="pt-BR" sz="3200" b="1" i="0" dirty="0">
                  <a:solidFill>
                    <a:srgbClr val="FFFFFF"/>
                  </a:solidFill>
                  <a:effectLst/>
                  <a:latin typeface="-apple-system"/>
                </a:rPr>
                <a:t>Felicidade</a:t>
              </a:r>
              <a:r>
                <a:rPr lang="pt-BR" sz="3200" b="0" i="0" dirty="0">
                  <a:solidFill>
                    <a:srgbClr val="FFFFFF"/>
                  </a:solidFill>
                  <a:effectLst/>
                  <a:latin typeface="-apple-system"/>
                </a:rPr>
                <a:t> ou </a:t>
              </a:r>
              <a:r>
                <a:rPr lang="pt-BR" sz="3200" b="1" i="0" dirty="0">
                  <a:solidFill>
                    <a:srgbClr val="FFFFFF"/>
                  </a:solidFill>
                  <a:effectLst/>
                  <a:latin typeface="-apple-system"/>
                </a:rPr>
                <a:t>Infelicidade</a:t>
              </a:r>
              <a:r>
                <a:rPr lang="pt-BR" sz="3200" b="0" i="0" dirty="0">
                  <a:solidFill>
                    <a:srgbClr val="FFFFFF"/>
                  </a:solidFill>
                  <a:effectLst/>
                  <a:latin typeface="-apple-system"/>
                </a:rPr>
                <a:t> de determinada região e quais as principais condições que afetarão seus resultados futuros. Este piloto pode ser utilizado em pesquisas de clima organizacional e de sentimento de uma determinada sociedade.</a:t>
              </a:r>
              <a:endParaRPr lang="pt-BR" sz="3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15BFE090-6212-4DA7-83A2-8040EEFE597C}"/>
              </a:ext>
            </a:extLst>
          </p:cNvPr>
          <p:cNvSpPr/>
          <p:nvPr/>
        </p:nvSpPr>
        <p:spPr>
          <a:xfrm>
            <a:off x="19680832" y="12140920"/>
            <a:ext cx="4703168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5EAE0DFE-3E44-4C8B-A6BD-8F79075C34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422" b="7422"/>
          <a:stretch>
            <a:fillRect/>
          </a:stretch>
        </p:blipFill>
        <p:spPr>
          <a:xfrm>
            <a:off x="13663325" y="0"/>
            <a:ext cx="10737850" cy="13716000"/>
          </a:xfr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1A61C49-38A2-45CA-A7AF-FDB4974A548E}"/>
              </a:ext>
            </a:extLst>
          </p:cNvPr>
          <p:cNvSpPr/>
          <p:nvPr/>
        </p:nvSpPr>
        <p:spPr>
          <a:xfrm>
            <a:off x="454696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0398729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7DF439-75D8-E843-A011-D21C0CFDC569}"/>
              </a:ext>
            </a:extLst>
          </p:cNvPr>
          <p:cNvGrpSpPr/>
          <p:nvPr/>
        </p:nvGrpSpPr>
        <p:grpSpPr>
          <a:xfrm>
            <a:off x="10608259" y="2969568"/>
            <a:ext cx="10173470" cy="5648568"/>
            <a:chOff x="12192000" y="3257600"/>
            <a:chExt cx="10173470" cy="5648568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92000" y="325760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54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Separando</a:t>
              </a:r>
              <a:r>
                <a:rPr lang="en-US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 base para </a:t>
              </a:r>
            </a:p>
            <a:p>
              <a:pPr eaLnBrk="1">
                <a:lnSpc>
                  <a:spcPct val="120000"/>
                </a:lnSpc>
                <a:defRPr/>
              </a:pPr>
              <a:r>
                <a:rPr lang="en-US" altLang="x-none" sz="54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Treino</a:t>
              </a:r>
              <a:r>
                <a:rPr lang="en-US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 e Teste</a:t>
              </a:r>
              <a:endParaRPr lang="x-none" altLang="x-none" sz="5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2192000" y="5489848"/>
              <a:ext cx="10173470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600" dirty="0">
                  <a:solidFill>
                    <a:srgbClr val="FFFFFF"/>
                  </a:solidFill>
                </a:rPr>
                <a:t>Nosso X não deve conter a variável de saída. </a:t>
              </a:r>
            </a:p>
            <a:p>
              <a:r>
                <a:rPr lang="pt-BR" sz="3600" dirty="0">
                  <a:solidFill>
                    <a:srgbClr val="FFFFFF"/>
                  </a:solidFill>
                </a:rPr>
                <a:t>Nosso y só deve conter a variável de saída.</a:t>
              </a:r>
            </a:p>
            <a:p>
              <a:endParaRPr lang="pt-BR" sz="3600" dirty="0">
                <a:solidFill>
                  <a:srgbClr val="FFFFFF"/>
                </a:solidFill>
              </a:endParaRPr>
            </a:p>
            <a:p>
              <a:r>
                <a:rPr lang="pt-BR" sz="3600" dirty="0">
                  <a:solidFill>
                    <a:srgbClr val="FFFFFF"/>
                  </a:solidFill>
                </a:rPr>
                <a:t>Importamos a biblioteca </a:t>
              </a:r>
              <a:r>
                <a:rPr lang="pt-BR" sz="3600" dirty="0" err="1">
                  <a:solidFill>
                    <a:srgbClr val="FFFFFF"/>
                  </a:solidFill>
                </a:rPr>
                <a:t>Train_test_split</a:t>
              </a:r>
              <a:r>
                <a:rPr lang="pt-BR" sz="3600" dirty="0">
                  <a:solidFill>
                    <a:srgbClr val="FFFFFF"/>
                  </a:solidFill>
                </a:rPr>
                <a:t> para separarmos as amostras da base de dados em 25% para teste e o restante para </a:t>
              </a:r>
              <a:r>
                <a:rPr lang="pt-BR" sz="3600" dirty="0" err="1">
                  <a:solidFill>
                    <a:srgbClr val="FFFFFF"/>
                  </a:solidFill>
                </a:rPr>
                <a:t>trenio</a:t>
              </a:r>
              <a:r>
                <a:rPr lang="pt-BR" sz="3600" dirty="0">
                  <a:solidFill>
                    <a:srgbClr val="FFFFFF"/>
                  </a:solidFill>
                </a:rPr>
                <a:t>.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15BFE090-6212-4DA7-83A2-8040EEFE597C}"/>
              </a:ext>
            </a:extLst>
          </p:cNvPr>
          <p:cNvSpPr/>
          <p:nvPr/>
        </p:nvSpPr>
        <p:spPr>
          <a:xfrm>
            <a:off x="19680832" y="12140920"/>
            <a:ext cx="4703168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1A61C49-38A2-45CA-A7AF-FDB4974A548E}"/>
              </a:ext>
            </a:extLst>
          </p:cNvPr>
          <p:cNvSpPr/>
          <p:nvPr/>
        </p:nvSpPr>
        <p:spPr>
          <a:xfrm>
            <a:off x="454696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341FFAD-BFB3-4B81-89F6-28A71530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44" y="2652026"/>
            <a:ext cx="8629762" cy="7366037"/>
          </a:xfrm>
          <a:prstGeom prst="round2DiagRect">
            <a:avLst>
              <a:gd name="adj1" fmla="val 7959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5588B18-B2E9-4F46-99AC-82857369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259" y="10025281"/>
            <a:ext cx="11641632" cy="2117871"/>
          </a:xfrm>
          <a:prstGeom prst="round2DiagRect">
            <a:avLst>
              <a:gd name="adj1" fmla="val 1332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066223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C54A54B-C994-49B4-9BF6-2C48102D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202" y="-486816"/>
            <a:ext cx="14054233" cy="21050579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21258152" y="-138264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20587704" y="13482736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19907537" y="1168777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23160827" y="257743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2660265" y="1042853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14594191" y="516070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4D2A7FC-6105-C045-938C-D2493294A043}"/>
              </a:ext>
            </a:extLst>
          </p:cNvPr>
          <p:cNvSpPr/>
          <p:nvPr/>
        </p:nvSpPr>
        <p:spPr bwMode="auto">
          <a:xfrm rot="5400000">
            <a:off x="14206749" y="12413155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8ADF96A-BB5B-4B28-9A74-466D93D4498E}"/>
              </a:ext>
            </a:extLst>
          </p:cNvPr>
          <p:cNvSpPr/>
          <p:nvPr/>
        </p:nvSpPr>
        <p:spPr>
          <a:xfrm>
            <a:off x="19680832" y="12140920"/>
            <a:ext cx="4703168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" name="Полилиния 15">
            <a:extLst>
              <a:ext uri="{FF2B5EF4-FFF2-40B4-BE49-F238E27FC236}">
                <a16:creationId xmlns:a16="http://schemas.microsoft.com/office/drawing/2014/main" id="{89F8BFDB-BA9D-4975-BCE1-A72422E1C3FA}"/>
              </a:ext>
            </a:extLst>
          </p:cNvPr>
          <p:cNvSpPr/>
          <p:nvPr/>
        </p:nvSpPr>
        <p:spPr bwMode="auto">
          <a:xfrm rot="5400000">
            <a:off x="23703833" y="5232065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0" name="Полилиния 21">
            <a:extLst>
              <a:ext uri="{FF2B5EF4-FFF2-40B4-BE49-F238E27FC236}">
                <a16:creationId xmlns:a16="http://schemas.microsoft.com/office/drawing/2014/main" id="{09BAEA4A-282B-449E-AA40-9ACE6FF8C949}"/>
              </a:ext>
            </a:extLst>
          </p:cNvPr>
          <p:cNvSpPr/>
          <p:nvPr/>
        </p:nvSpPr>
        <p:spPr bwMode="auto">
          <a:xfrm rot="5400000">
            <a:off x="12540743" y="9838315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DB3D4770-1E18-4D83-B5E6-EE0CFC8E14EB}"/>
              </a:ext>
            </a:extLst>
          </p:cNvPr>
          <p:cNvSpPr txBox="1">
            <a:spLocks/>
          </p:cNvSpPr>
          <p:nvPr/>
        </p:nvSpPr>
        <p:spPr bwMode="auto">
          <a:xfrm>
            <a:off x="875212" y="2662114"/>
            <a:ext cx="12559088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199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RANDOMFOREST</a:t>
            </a:r>
            <a:endParaRPr lang="x-none" altLang="x-none" sz="199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23E945-5573-4692-91F1-4EA9275CE3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243"/>
          <a:stretch/>
        </p:blipFill>
        <p:spPr>
          <a:xfrm>
            <a:off x="13436065" y="7013395"/>
            <a:ext cx="10234554" cy="4758224"/>
          </a:xfrm>
          <a:prstGeom prst="round2DiagRect">
            <a:avLst>
              <a:gd name="adj1" fmla="val 672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9" name="Группа 2">
            <a:extLst>
              <a:ext uri="{FF2B5EF4-FFF2-40B4-BE49-F238E27FC236}">
                <a16:creationId xmlns:a16="http://schemas.microsoft.com/office/drawing/2014/main" id="{5EC28900-BCE6-4B1A-9F85-0E3D1CAF7026}"/>
              </a:ext>
            </a:extLst>
          </p:cNvPr>
          <p:cNvGrpSpPr/>
          <p:nvPr/>
        </p:nvGrpSpPr>
        <p:grpSpPr>
          <a:xfrm>
            <a:off x="13335318" y="1869225"/>
            <a:ext cx="10173470" cy="2996717"/>
            <a:chOff x="12192000" y="3257600"/>
            <a:chExt cx="10173470" cy="4540572"/>
          </a:xfrm>
        </p:grpSpPr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C3AA922B-3300-4CF6-B059-FEC2B8750AE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92000" y="3257600"/>
              <a:ext cx="9432925" cy="130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Por que </a:t>
              </a:r>
              <a:r>
                <a:rPr lang="en-US" altLang="x-none" sz="54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utilizar</a:t>
              </a:r>
              <a:r>
                <a:rPr lang="en-US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?</a:t>
              </a:r>
              <a:endParaRPr lang="x-none" altLang="x-none" sz="5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22" name="Прямоугольник 4">
              <a:extLst>
                <a:ext uri="{FF2B5EF4-FFF2-40B4-BE49-F238E27FC236}">
                  <a16:creationId xmlns:a16="http://schemas.microsoft.com/office/drawing/2014/main" id="{A937DEAB-7DF2-4758-B954-97EAF34B6676}"/>
                </a:ext>
              </a:extLst>
            </p:cNvPr>
            <p:cNvSpPr/>
            <p:nvPr/>
          </p:nvSpPr>
          <p:spPr>
            <a:xfrm>
              <a:off x="12192000" y="5489848"/>
              <a:ext cx="1017347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600" dirty="0">
                  <a:solidFill>
                    <a:srgbClr val="FFFFFF"/>
                  </a:solidFill>
                </a:rPr>
                <a:t>Este </a:t>
              </a:r>
              <a:r>
                <a:rPr lang="pt-BR" sz="3600" dirty="0" err="1">
                  <a:solidFill>
                    <a:srgbClr val="FFFFFF"/>
                  </a:solidFill>
                </a:rPr>
                <a:t>algorítimo</a:t>
              </a:r>
              <a:r>
                <a:rPr lang="pt-BR" sz="3600" dirty="0">
                  <a:solidFill>
                    <a:srgbClr val="FFFFFF"/>
                  </a:solidFill>
                </a:rPr>
                <a:t> é capaz de gerar várias árvores de decisão, gerando uma diversidade de combinações de atributos. Além de proporcionar uma votação para estabelecer a melhor árvore para esta base de dados.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934200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C54A54B-C994-49B4-9BF6-2C48102D6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202" y="-18595548"/>
            <a:ext cx="26144368" cy="3915931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64F5E89D-FC73-4209-9814-3A2E889F1EBD}"/>
              </a:ext>
            </a:extLst>
          </p:cNvPr>
          <p:cNvSpPr/>
          <p:nvPr/>
        </p:nvSpPr>
        <p:spPr>
          <a:xfrm>
            <a:off x="-150119" y="1241376"/>
            <a:ext cx="24684237" cy="12025336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14594191" y="516070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2A56C58-9699-4109-BBD8-614056D4B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60" y="2639104"/>
            <a:ext cx="9374714" cy="9229879"/>
          </a:xfrm>
          <a:prstGeom prst="round2DiagRect">
            <a:avLst>
              <a:gd name="adj1" fmla="val 414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B156FE64-01C6-4144-80A3-F0A44AC96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5457" y="7369384"/>
            <a:ext cx="8496944" cy="4761883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72C10E4-09EF-4F35-8AB2-D144D04BC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0715" y="2645123"/>
            <a:ext cx="7932352" cy="3998955"/>
          </a:xfrm>
          <a:prstGeom prst="round2DiagRect">
            <a:avLst>
              <a:gd name="adj1" fmla="val 12241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 Box 3">
            <a:extLst>
              <a:ext uri="{FF2B5EF4-FFF2-40B4-BE49-F238E27FC236}">
                <a16:creationId xmlns:a16="http://schemas.microsoft.com/office/drawing/2014/main" id="{76FCA1E1-7FC4-44A3-8470-016F17C30086}"/>
              </a:ext>
            </a:extLst>
          </p:cNvPr>
          <p:cNvSpPr txBox="1">
            <a:spLocks/>
          </p:cNvSpPr>
          <p:nvPr/>
        </p:nvSpPr>
        <p:spPr bwMode="auto">
          <a:xfrm>
            <a:off x="814736" y="1499815"/>
            <a:ext cx="8554188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4400" b="1" dirty="0">
                <a:solidFill>
                  <a:srgbClr val="1E20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RANDOMFOREST</a:t>
            </a:r>
            <a:endParaRPr lang="x-none" altLang="x-none" sz="4400" b="1" dirty="0">
              <a:solidFill>
                <a:srgbClr val="1E202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074583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21258152" y="-138264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20587704" y="13482736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19907537" y="1168777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23160827" y="257743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2660265" y="1042853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14594191" y="516070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4D2A7FC-6105-C045-938C-D2493294A043}"/>
              </a:ext>
            </a:extLst>
          </p:cNvPr>
          <p:cNvSpPr/>
          <p:nvPr/>
        </p:nvSpPr>
        <p:spPr bwMode="auto">
          <a:xfrm rot="5400000">
            <a:off x="14206749" y="12413155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8ADF96A-BB5B-4B28-9A74-466D93D4498E}"/>
              </a:ext>
            </a:extLst>
          </p:cNvPr>
          <p:cNvSpPr/>
          <p:nvPr/>
        </p:nvSpPr>
        <p:spPr>
          <a:xfrm>
            <a:off x="19680832" y="12140920"/>
            <a:ext cx="4703168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9" name="Полилиния 15">
            <a:extLst>
              <a:ext uri="{FF2B5EF4-FFF2-40B4-BE49-F238E27FC236}">
                <a16:creationId xmlns:a16="http://schemas.microsoft.com/office/drawing/2014/main" id="{89F8BFDB-BA9D-4975-BCE1-A72422E1C3FA}"/>
              </a:ext>
            </a:extLst>
          </p:cNvPr>
          <p:cNvSpPr/>
          <p:nvPr/>
        </p:nvSpPr>
        <p:spPr bwMode="auto">
          <a:xfrm rot="5400000">
            <a:off x="23703833" y="5232065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0" name="Полилиния 21">
            <a:extLst>
              <a:ext uri="{FF2B5EF4-FFF2-40B4-BE49-F238E27FC236}">
                <a16:creationId xmlns:a16="http://schemas.microsoft.com/office/drawing/2014/main" id="{09BAEA4A-282B-449E-AA40-9ACE6FF8C949}"/>
              </a:ext>
            </a:extLst>
          </p:cNvPr>
          <p:cNvSpPr/>
          <p:nvPr/>
        </p:nvSpPr>
        <p:spPr bwMode="auto">
          <a:xfrm rot="5400000">
            <a:off x="12540743" y="9838315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7C2086-A5AB-4CB7-88B1-462FAC8E2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6258" y="-6594901"/>
            <a:ext cx="13512530" cy="20268795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DB3D4770-1E18-4D83-B5E6-EE0CFC8E14EB}"/>
              </a:ext>
            </a:extLst>
          </p:cNvPr>
          <p:cNvSpPr txBox="1">
            <a:spLocks/>
          </p:cNvSpPr>
          <p:nvPr/>
        </p:nvSpPr>
        <p:spPr bwMode="auto">
          <a:xfrm>
            <a:off x="1260741" y="3598373"/>
            <a:ext cx="11665531" cy="4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138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LOGISTIC</a:t>
            </a:r>
          </a:p>
          <a:p>
            <a:pPr eaLnBrk="1">
              <a:lnSpc>
                <a:spcPct val="120000"/>
              </a:lnSpc>
              <a:defRPr/>
            </a:pPr>
            <a:r>
              <a:rPr lang="pt-BR" altLang="x-none" sz="138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REGRESSION</a:t>
            </a:r>
            <a:endParaRPr lang="x-none" altLang="x-none" sz="138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61C14A2-09B5-4C76-B185-9C955CB5FD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276"/>
          <a:stretch/>
        </p:blipFill>
        <p:spPr>
          <a:xfrm>
            <a:off x="13665660" y="5332351"/>
            <a:ext cx="9705181" cy="4192077"/>
          </a:xfrm>
          <a:prstGeom prst="round2DiagRect">
            <a:avLst>
              <a:gd name="adj1" fmla="val 792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1" name="Группа 2">
            <a:extLst>
              <a:ext uri="{FF2B5EF4-FFF2-40B4-BE49-F238E27FC236}">
                <a16:creationId xmlns:a16="http://schemas.microsoft.com/office/drawing/2014/main" id="{60D6CFCB-C11C-4FE9-ADAC-F676E5749AB4}"/>
              </a:ext>
            </a:extLst>
          </p:cNvPr>
          <p:cNvGrpSpPr/>
          <p:nvPr/>
        </p:nvGrpSpPr>
        <p:grpSpPr>
          <a:xfrm>
            <a:off x="13335318" y="1869225"/>
            <a:ext cx="10173470" cy="2420597"/>
            <a:chOff x="12192000" y="3257600"/>
            <a:chExt cx="10173470" cy="3667645"/>
          </a:xfrm>
        </p:grpSpPr>
        <p:sp>
          <p:nvSpPr>
            <p:cNvPr id="22" name="Text Box 3">
              <a:extLst>
                <a:ext uri="{FF2B5EF4-FFF2-40B4-BE49-F238E27FC236}">
                  <a16:creationId xmlns:a16="http://schemas.microsoft.com/office/drawing/2014/main" id="{0329DB5E-5220-4D8B-8C93-56937D20AE7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192000" y="3257600"/>
              <a:ext cx="9432925" cy="1305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Por que </a:t>
              </a:r>
              <a:r>
                <a:rPr lang="en-US" altLang="x-none" sz="54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utilizar</a:t>
              </a:r>
              <a:r>
                <a:rPr lang="en-US" altLang="x-none" sz="5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?</a:t>
              </a:r>
              <a:endParaRPr lang="x-none" altLang="x-none" sz="5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24" name="Прямоугольник 4">
              <a:extLst>
                <a:ext uri="{FF2B5EF4-FFF2-40B4-BE49-F238E27FC236}">
                  <a16:creationId xmlns:a16="http://schemas.microsoft.com/office/drawing/2014/main" id="{47807E40-4F4A-422B-8D0C-BD04A5E087B2}"/>
                </a:ext>
              </a:extLst>
            </p:cNvPr>
            <p:cNvSpPr/>
            <p:nvPr/>
          </p:nvSpPr>
          <p:spPr>
            <a:xfrm>
              <a:off x="12192000" y="5106528"/>
              <a:ext cx="10173470" cy="1818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600" dirty="0">
                  <a:solidFill>
                    <a:srgbClr val="FFFFFF"/>
                  </a:solidFill>
                </a:rPr>
                <a:t>Este </a:t>
              </a:r>
              <a:r>
                <a:rPr lang="pt-BR" sz="3600" dirty="0" err="1">
                  <a:solidFill>
                    <a:srgbClr val="FFFFFF"/>
                  </a:solidFill>
                </a:rPr>
                <a:t>algorítmo</a:t>
              </a:r>
              <a:r>
                <a:rPr lang="pt-BR" sz="3600" dirty="0">
                  <a:solidFill>
                    <a:srgbClr val="FFFFFF"/>
                  </a:solidFill>
                </a:rPr>
                <a:t> pode proporcionar um ponto de corte na saída mais calibrado com métodos matemáticos.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92147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9C80144D-A5E1-4BEB-AB6E-B4B0550D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5861" y="-22809296"/>
            <a:ext cx="25955722" cy="3893358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19E7E40-1753-4F98-BC05-BA67D0A7D647}"/>
              </a:ext>
            </a:extLst>
          </p:cNvPr>
          <p:cNvSpPr/>
          <p:nvPr/>
        </p:nvSpPr>
        <p:spPr>
          <a:xfrm>
            <a:off x="-150119" y="1241376"/>
            <a:ext cx="24684237" cy="12025336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5BC3084-A8E1-40F5-8B45-0632909CC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895" y="2918192"/>
            <a:ext cx="10522301" cy="9556432"/>
          </a:xfrm>
          <a:prstGeom prst="round2DiagRect">
            <a:avLst>
              <a:gd name="adj1" fmla="val 421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 Box 3">
            <a:extLst>
              <a:ext uri="{FF2B5EF4-FFF2-40B4-BE49-F238E27FC236}">
                <a16:creationId xmlns:a16="http://schemas.microsoft.com/office/drawing/2014/main" id="{D2A8248B-D1AA-4458-A84B-6A3E029285FB}"/>
              </a:ext>
            </a:extLst>
          </p:cNvPr>
          <p:cNvSpPr txBox="1">
            <a:spLocks/>
          </p:cNvSpPr>
          <p:nvPr/>
        </p:nvSpPr>
        <p:spPr bwMode="auto">
          <a:xfrm>
            <a:off x="12800801" y="1640764"/>
            <a:ext cx="8554188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4400" b="1" dirty="0">
                <a:solidFill>
                  <a:srgbClr val="1E20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LOGISTIC REGRESSION</a:t>
            </a:r>
            <a:endParaRPr lang="x-none" altLang="x-none" sz="4400" b="1" dirty="0">
              <a:solidFill>
                <a:srgbClr val="1E202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7F056F5-1F6D-4C41-9B73-82D018F24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800" y="6065912"/>
            <a:ext cx="9634308" cy="619154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B185595-DFC1-4445-B38F-22C423DD5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572" y="2918192"/>
            <a:ext cx="8559633" cy="2518540"/>
          </a:xfrm>
          <a:prstGeom prst="round2DiagRect">
            <a:avLst>
              <a:gd name="adj1" fmla="val 759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510634"/>
      </p:ext>
    </p:extLst>
  </p:cSld>
  <p:clrMapOvr>
    <a:masterClrMapping/>
  </p:clrMapOvr>
  <p:transition spd="slow">
    <p:push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19E7E40-1753-4F98-BC05-BA67D0A7D647}"/>
              </a:ext>
            </a:extLst>
          </p:cNvPr>
          <p:cNvSpPr/>
          <p:nvPr/>
        </p:nvSpPr>
        <p:spPr>
          <a:xfrm>
            <a:off x="-150119" y="1241376"/>
            <a:ext cx="24684237" cy="12025336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76197AE-16BE-443D-9A07-D19492E07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76" y="2969568"/>
            <a:ext cx="11881320" cy="8489426"/>
          </a:xfrm>
          <a:prstGeom prst="round2DiagRect">
            <a:avLst>
              <a:gd name="adj1" fmla="val 701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6E4BE7FD-5230-4E30-9B96-C21D66B3C8A6}"/>
              </a:ext>
            </a:extLst>
          </p:cNvPr>
          <p:cNvSpPr txBox="1">
            <a:spLocks/>
          </p:cNvSpPr>
          <p:nvPr/>
        </p:nvSpPr>
        <p:spPr bwMode="auto">
          <a:xfrm>
            <a:off x="1390800" y="255460"/>
            <a:ext cx="8554188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4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COMPARATIVO - MÉTRICAS</a:t>
            </a:r>
            <a:endParaRPr lang="x-none" altLang="x-none" sz="44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0400758-76D9-4FEC-B9D4-23C07E2B0C98}"/>
              </a:ext>
            </a:extLst>
          </p:cNvPr>
          <p:cNvSpPr txBox="1">
            <a:spLocks/>
          </p:cNvSpPr>
          <p:nvPr/>
        </p:nvSpPr>
        <p:spPr bwMode="auto">
          <a:xfrm>
            <a:off x="14075246" y="3952004"/>
            <a:ext cx="8554188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4400" b="1" dirty="0">
                <a:solidFill>
                  <a:srgbClr val="1E20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RANDOMFOREST</a:t>
            </a:r>
            <a:endParaRPr lang="x-none" altLang="x-none" sz="4400" b="1" dirty="0">
              <a:solidFill>
                <a:srgbClr val="1E202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D2A8248B-D1AA-4458-A84B-6A3E029285FB}"/>
              </a:ext>
            </a:extLst>
          </p:cNvPr>
          <p:cNvSpPr txBox="1">
            <a:spLocks/>
          </p:cNvSpPr>
          <p:nvPr/>
        </p:nvSpPr>
        <p:spPr bwMode="auto">
          <a:xfrm>
            <a:off x="14079116" y="8226152"/>
            <a:ext cx="8554188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4400" b="1" dirty="0">
                <a:solidFill>
                  <a:srgbClr val="1E20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LOGISTIC REGRESSION</a:t>
            </a:r>
            <a:endParaRPr lang="x-none" altLang="x-none" sz="4400" b="1" dirty="0">
              <a:solidFill>
                <a:srgbClr val="1E202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44118"/>
      </p:ext>
    </p:extLst>
  </p:cSld>
  <p:clrMapOvr>
    <a:masterClrMapping/>
  </p:clrMapOvr>
  <p:transition spd="slow">
    <p:push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19E7E40-1753-4F98-BC05-BA67D0A7D647}"/>
              </a:ext>
            </a:extLst>
          </p:cNvPr>
          <p:cNvSpPr/>
          <p:nvPr/>
        </p:nvSpPr>
        <p:spPr>
          <a:xfrm>
            <a:off x="10909518" y="-198784"/>
            <a:ext cx="13653351" cy="14989152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E21A20A-1722-4708-82F9-EA042850921A}"/>
              </a:ext>
            </a:extLst>
          </p:cNvPr>
          <p:cNvSpPr/>
          <p:nvPr/>
        </p:nvSpPr>
        <p:spPr>
          <a:xfrm>
            <a:off x="429239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3E5433-E602-B648-9F54-E1846C74B0B7}"/>
              </a:ext>
            </a:extLst>
          </p:cNvPr>
          <p:cNvGrpSpPr/>
          <p:nvPr/>
        </p:nvGrpSpPr>
        <p:grpSpPr>
          <a:xfrm>
            <a:off x="996757" y="5046743"/>
            <a:ext cx="10464346" cy="3514529"/>
            <a:chOff x="1727654" y="3166160"/>
            <a:chExt cx="10464346" cy="3514529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7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CURVA ROC</a:t>
              </a:r>
              <a:endParaRPr lang="x-none" altLang="x-none" sz="7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727654" y="4564276"/>
              <a:ext cx="10464346" cy="21164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t-BR" sz="3200" b="0" i="0" dirty="0">
                  <a:solidFill>
                    <a:srgbClr val="FFFFFF"/>
                  </a:solidFill>
                  <a:effectLst/>
                  <a:latin typeface="Circular Std Book"/>
                </a:rPr>
                <a:t>Ambos os modelos se saíram muito bem. </a:t>
              </a:r>
              <a:r>
                <a:rPr lang="pt-BR" sz="3200" dirty="0">
                  <a:solidFill>
                    <a:srgbClr val="FFFFFF"/>
                  </a:solidFill>
                  <a:latin typeface="Circular Std Book"/>
                </a:rPr>
                <a:t>No entanto o </a:t>
              </a:r>
              <a:r>
                <a:rPr lang="pt-BR" sz="3200" dirty="0" err="1">
                  <a:solidFill>
                    <a:srgbClr val="FFFFFF"/>
                  </a:solidFill>
                  <a:latin typeface="Circular Std Book"/>
                </a:rPr>
                <a:t>RandomForest</a:t>
              </a:r>
              <a:r>
                <a:rPr lang="pt-BR" sz="3200" dirty="0">
                  <a:solidFill>
                    <a:srgbClr val="FFFFFF"/>
                  </a:solidFill>
                  <a:latin typeface="Circular Std Book"/>
                </a:rPr>
                <a:t> foi muito melhor.</a:t>
              </a:r>
              <a:endParaRPr lang="pt-BR" sz="36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en-US" sz="2400" b="1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6822195" y="-837303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363402" y="8640435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4191644" y="2705865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A83C094E-8E8A-484E-8F0C-77F34AE2B93D}"/>
              </a:ext>
            </a:extLst>
          </p:cNvPr>
          <p:cNvSpPr/>
          <p:nvPr/>
        </p:nvSpPr>
        <p:spPr bwMode="auto">
          <a:xfrm rot="5400000">
            <a:off x="6380160" y="3178310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154414" y="-460497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83229" y="1301837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61A698BB-E9BD-7045-B9E3-8F8E3B20C218}"/>
              </a:ext>
            </a:extLst>
          </p:cNvPr>
          <p:cNvSpPr/>
          <p:nvPr/>
        </p:nvSpPr>
        <p:spPr bwMode="auto">
          <a:xfrm rot="5400000">
            <a:off x="8447584" y="10792702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5668164" y="8900602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42B303A5-3875-6549-95C0-D6BFC04FD8A5}"/>
              </a:ext>
            </a:extLst>
          </p:cNvPr>
          <p:cNvSpPr/>
          <p:nvPr/>
        </p:nvSpPr>
        <p:spPr bwMode="auto">
          <a:xfrm rot="5400000">
            <a:off x="429239" y="2190627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8A9E6CC2-9741-0849-8F0A-57EA2F31EBB1}"/>
              </a:ext>
            </a:extLst>
          </p:cNvPr>
          <p:cNvSpPr/>
          <p:nvPr/>
        </p:nvSpPr>
        <p:spPr bwMode="auto">
          <a:xfrm rot="5400000">
            <a:off x="5623927" y="555196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4D2A7FC-6105-C045-938C-D2493294A043}"/>
              </a:ext>
            </a:extLst>
          </p:cNvPr>
          <p:cNvSpPr/>
          <p:nvPr/>
        </p:nvSpPr>
        <p:spPr bwMode="auto">
          <a:xfrm rot="5400000">
            <a:off x="9155958" y="8381691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12E36EAA-5C73-6D4D-AC65-63C5D6036797}"/>
              </a:ext>
            </a:extLst>
          </p:cNvPr>
          <p:cNvSpPr/>
          <p:nvPr/>
        </p:nvSpPr>
        <p:spPr bwMode="auto">
          <a:xfrm rot="5400000">
            <a:off x="1378238" y="293541"/>
            <a:ext cx="2503382" cy="2503382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43B66B02-D784-4A40-9111-3967F3BB96F8}"/>
              </a:ext>
            </a:extLst>
          </p:cNvPr>
          <p:cNvSpPr/>
          <p:nvPr/>
        </p:nvSpPr>
        <p:spPr bwMode="auto">
          <a:xfrm rot="5400000">
            <a:off x="4143083" y="10991032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AFA832-C1DE-49AD-ADB7-23B38E83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7443" y="5796813"/>
            <a:ext cx="10999285" cy="643797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7D4CAFF-4ACE-4BBB-9C02-FE278F64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456" y="1663216"/>
            <a:ext cx="10685400" cy="3030188"/>
          </a:xfrm>
          <a:prstGeom prst="round2DiagRect">
            <a:avLst>
              <a:gd name="adj1" fmla="val 11733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922829"/>
      </p:ext>
    </p:extLst>
  </p:cSld>
  <p:clrMapOvr>
    <a:masterClrMapping/>
  </p:clrMapOvr>
  <p:transition spd="slow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155DD3F-B827-4F48-9997-1A3F2D3B0553}"/>
              </a:ext>
            </a:extLst>
          </p:cNvPr>
          <p:cNvGrpSpPr/>
          <p:nvPr/>
        </p:nvGrpSpPr>
        <p:grpSpPr>
          <a:xfrm>
            <a:off x="687651" y="2100180"/>
            <a:ext cx="9803637" cy="1820350"/>
            <a:chOff x="14033874" y="1885401"/>
            <a:chExt cx="9803637" cy="2421605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033874" y="1885401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4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DEPLOY</a:t>
              </a:r>
              <a:endParaRPr lang="x-none" altLang="x-none" sz="4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4033874" y="3365308"/>
              <a:ext cx="9803637" cy="9416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b="0" i="0" dirty="0">
                  <a:solidFill>
                    <a:srgbClr val="8493AC"/>
                  </a:solidFill>
                  <a:effectLst/>
                  <a:latin typeface="Circular Std Book"/>
                </a:rPr>
                <a:t>Apresentação de melhorias possíveis em seu projeto</a:t>
              </a:r>
            </a:p>
            <a:p>
              <a:r>
                <a:rPr lang="pt-BR" sz="2000" b="0" i="0" dirty="0">
                  <a:solidFill>
                    <a:srgbClr val="8493AC"/>
                  </a:solidFill>
                  <a:effectLst/>
                  <a:latin typeface="Circular Std Book"/>
                </a:rPr>
                <a:t> (da aquisição de dados à modelagem)</a:t>
              </a:r>
              <a:endParaRPr lang="pt-BR" sz="2400" dirty="0"/>
            </a:p>
          </p:txBody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A5BDE41A-CE1F-495B-990A-B29916B2CCDC}"/>
              </a:ext>
            </a:extLst>
          </p:cNvPr>
          <p:cNvSpPr/>
          <p:nvPr/>
        </p:nvSpPr>
        <p:spPr>
          <a:xfrm>
            <a:off x="454696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00AF7E0-E959-41AC-84CB-FE25C540424A}"/>
              </a:ext>
            </a:extLst>
          </p:cNvPr>
          <p:cNvSpPr/>
          <p:nvPr/>
        </p:nvSpPr>
        <p:spPr>
          <a:xfrm>
            <a:off x="19680832" y="12217552"/>
            <a:ext cx="4703168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1A0D9AA-4FE7-0D46-B716-896C919E4D05}"/>
              </a:ext>
            </a:extLst>
          </p:cNvPr>
          <p:cNvGrpSpPr/>
          <p:nvPr/>
        </p:nvGrpSpPr>
        <p:grpSpPr>
          <a:xfrm>
            <a:off x="508950" y="4724879"/>
            <a:ext cx="6408712" cy="5319219"/>
            <a:chOff x="8545546" y="7850114"/>
            <a:chExt cx="13753928" cy="2837381"/>
          </a:xfrm>
        </p:grpSpPr>
        <p:sp>
          <p:nvSpPr>
            <p:cNvPr id="14" name="Скругленный прямоугольник 13">
              <a:extLst>
                <a:ext uri="{FF2B5EF4-FFF2-40B4-BE49-F238E27FC236}">
                  <a16:creationId xmlns:a16="http://schemas.microsoft.com/office/drawing/2014/main" id="{AD8507C5-B7EB-AC4A-BC7A-B1215AAAB6AB}"/>
                </a:ext>
              </a:extLst>
            </p:cNvPr>
            <p:cNvSpPr/>
            <p:nvPr/>
          </p:nvSpPr>
          <p:spPr>
            <a:xfrm>
              <a:off x="8545546" y="7850114"/>
              <a:ext cx="13753928" cy="980299"/>
            </a:xfrm>
            <a:prstGeom prst="roundRect">
              <a:avLst>
                <a:gd name="adj" fmla="val 2033"/>
              </a:avLst>
            </a:prstGeom>
            <a:gradFill>
              <a:gsLst>
                <a:gs pos="0">
                  <a:schemeClr val="accent1"/>
                </a:gs>
                <a:gs pos="99000">
                  <a:schemeClr val="accent5"/>
                </a:gs>
              </a:gsLst>
              <a:lin ang="13500000" scaled="1"/>
            </a:gradFill>
            <a:ln w="25400">
              <a:noFill/>
              <a:miter lim="400000"/>
            </a:ln>
            <a:effectLst/>
          </p:spPr>
          <p:txBody>
            <a:bodyPr lIns="50800" tIns="50800" rIns="50800" bIns="50800" rtlCol="0" anchor="ctr"/>
            <a:lstStyle/>
            <a:p>
              <a:pPr algn="ctr"/>
              <a:endParaRPr lang="ru-RU" sz="3200" baseline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Text Box 3">
              <a:extLst>
                <a:ext uri="{FF2B5EF4-FFF2-40B4-BE49-F238E27FC236}">
                  <a16:creationId xmlns:a16="http://schemas.microsoft.com/office/drawing/2014/main" id="{DA1E2700-8D0D-1D4E-9CC8-1DC2AC214FA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436804" y="8653005"/>
              <a:ext cx="4391624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endParaRPr lang="en-US" altLang="x-none" sz="100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sym typeface="Poppins Medium" charset="0"/>
              </a:endParaRPr>
            </a:p>
            <a:p>
              <a:pPr eaLnBrk="1">
                <a:lnSpc>
                  <a:spcPct val="120000"/>
                </a:lnSpc>
                <a:defRPr/>
              </a:pPr>
              <a:endParaRPr lang="x-none" altLang="x-none" sz="100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sym typeface="Poppins Medium" charset="0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AC24EFC0-2D30-C046-8E9D-97F419B65ED9}"/>
                </a:ext>
              </a:extLst>
            </p:cNvPr>
            <p:cNvSpPr/>
            <p:nvPr/>
          </p:nvSpPr>
          <p:spPr>
            <a:xfrm>
              <a:off x="8654546" y="9148317"/>
              <a:ext cx="12812755" cy="808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>
                <a:lnSpc>
                  <a:spcPct val="120000"/>
                </a:lnSpc>
                <a:defRPr/>
              </a:pPr>
              <a:r>
                <a:rPr lang="pt-BR" sz="4000" b="1" i="0" dirty="0" err="1">
                  <a:solidFill>
                    <a:srgbClr val="FFFFFF"/>
                  </a:solidFill>
                  <a:effectLst/>
                  <a:latin typeface="-apple-system"/>
                </a:rPr>
                <a:t>Deploy</a:t>
              </a:r>
              <a:r>
                <a:rPr lang="pt-BR" sz="4000" b="0" i="0" dirty="0">
                  <a:solidFill>
                    <a:srgbClr val="FFFFFF"/>
                  </a:solidFill>
                  <a:effectLst/>
                  <a:latin typeface="-apple-system"/>
                </a:rPr>
                <a:t> </a:t>
              </a:r>
              <a:r>
                <a:rPr lang="pt-BR" sz="4000" b="0" i="1" u="none" strike="noStrike" dirty="0">
                  <a:solidFill>
                    <a:srgbClr val="FFFFFF"/>
                  </a:solidFill>
                  <a:effectLst/>
                  <a:latin typeface="-apple-system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https://happinesspredictor.herokuapp.com</a:t>
              </a:r>
              <a:endParaRPr lang="en-US" altLang="x-none" sz="4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109DFB3E-D060-2947-91A7-B0C519C593F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929061" y="8102385"/>
              <a:ext cx="12538240" cy="3438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28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DEPLOYMENT WITH STREAMLIT</a:t>
              </a:r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953350C2-200F-9949-9F69-FC4D6479D94F}"/>
                </a:ext>
              </a:extLst>
            </p:cNvPr>
            <p:cNvSpPr/>
            <p:nvPr/>
          </p:nvSpPr>
          <p:spPr>
            <a:xfrm>
              <a:off x="16923188" y="10491724"/>
              <a:ext cx="286283" cy="195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25" y="0"/>
                  </a:moveTo>
                  <a:lnTo>
                    <a:pt x="13565" y="967"/>
                  </a:lnTo>
                  <a:lnTo>
                    <a:pt x="19798" y="10092"/>
                  </a:lnTo>
                  <a:lnTo>
                    <a:pt x="0" y="10092"/>
                  </a:lnTo>
                  <a:lnTo>
                    <a:pt x="0" y="11459"/>
                  </a:lnTo>
                  <a:lnTo>
                    <a:pt x="19832" y="11459"/>
                  </a:lnTo>
                  <a:lnTo>
                    <a:pt x="13565" y="20633"/>
                  </a:lnTo>
                  <a:lnTo>
                    <a:pt x="14225" y="21600"/>
                  </a:lnTo>
                  <a:lnTo>
                    <a:pt x="21600" y="10804"/>
                  </a:lnTo>
                  <a:lnTo>
                    <a:pt x="14225" y="0"/>
                  </a:ln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5DCEE4EC-F7DD-4CAE-9A38-4D8C395F5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261" y="2071258"/>
            <a:ext cx="15912503" cy="8950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818566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3E5433-E602-B648-9F54-E1846C74B0B7}"/>
              </a:ext>
            </a:extLst>
          </p:cNvPr>
          <p:cNvGrpSpPr/>
          <p:nvPr/>
        </p:nvGrpSpPr>
        <p:grpSpPr>
          <a:xfrm>
            <a:off x="429239" y="3492171"/>
            <a:ext cx="9432925" cy="8492812"/>
            <a:chOff x="1727654" y="3166160"/>
            <a:chExt cx="9432925" cy="9683748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791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pt-BR" altLang="x-none" sz="4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CONCLUSÃO</a:t>
              </a:r>
              <a:endParaRPr lang="x-none" altLang="x-none" sz="4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727655" y="4602920"/>
              <a:ext cx="9149470" cy="82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dirty="0">
                  <a:solidFill>
                    <a:srgbClr val="FFFFFF"/>
                  </a:solidFill>
                </a:rPr>
                <a:t>Os modelos se comportaram bem. Porém, ressalto algumas melhorias:</a:t>
              </a:r>
            </a:p>
            <a:p>
              <a:endParaRPr lang="pt-BR" sz="2400" dirty="0">
                <a:solidFill>
                  <a:srgbClr val="FFFFFF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rgbClr val="FFFFFF"/>
                  </a:solidFill>
                </a:rPr>
                <a:t>Utilização de um método matemático para a escolha das melhores variáveis. Uma vez que algumas variáveis tem um impacto quase que desprezível no modelo.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rgbClr val="FFFFFF"/>
                </a:solidFill>
              </a:endParaRPr>
            </a:p>
            <a:p>
              <a:r>
                <a:rPr lang="pt-BR" sz="2400" dirty="0">
                  <a:solidFill>
                    <a:srgbClr val="FFFFFF"/>
                  </a:solidFill>
                </a:rPr>
                <a:t>     Por exemplo:</a:t>
              </a:r>
            </a:p>
            <a:p>
              <a:pPr lvl="1"/>
              <a:br>
                <a:rPr lang="pt-BR" b="1" i="0" dirty="0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</a:br>
              <a:r>
                <a:rPr lang="pt-BR" b="1" i="0" dirty="0" err="1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from</a:t>
              </a:r>
              <a:r>
                <a:rPr lang="pt-BR" b="0" i="0" dirty="0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pt-BR" b="1" i="0" dirty="0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sklearn.feature_selection</a:t>
              </a:r>
              <a:r>
                <a:rPr lang="pt-BR" b="0" i="0" dirty="0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pt-BR" b="1" i="0" dirty="0" err="1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pt-BR" b="0" i="0" dirty="0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pt-BR" b="0" i="0" dirty="0" err="1">
                  <a:solidFill>
                    <a:srgbClr val="FFFFFF"/>
                  </a:solidFill>
                  <a:effectLst/>
                  <a:latin typeface="Courier New" panose="02070309020205020404" pitchFamily="49" charset="0"/>
                </a:rPr>
                <a:t>SelectKBest</a:t>
              </a:r>
              <a:r>
                <a:rPr lang="pt-BR" b="0" i="0" dirty="0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pt-BR" b="1" i="0" dirty="0" err="1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from</a:t>
              </a:r>
              <a:r>
                <a:rPr lang="pt-BR" b="0" i="0" dirty="0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pt-BR" b="1" i="0" dirty="0" err="1">
                  <a:solidFill>
                    <a:srgbClr val="0000FF"/>
                  </a:solidFill>
                  <a:effectLst/>
                  <a:latin typeface="Courier New" panose="02070309020205020404" pitchFamily="49" charset="0"/>
                </a:rPr>
                <a:t>sklearn.feature_selection</a:t>
              </a:r>
              <a:r>
                <a:rPr lang="pt-BR" b="0" i="0" dirty="0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pt-BR" b="1" i="0" dirty="0" err="1">
                  <a:solidFill>
                    <a:srgbClr val="008000"/>
                  </a:solidFill>
                  <a:effectLst/>
                  <a:latin typeface="Courier New" panose="02070309020205020404" pitchFamily="49" charset="0"/>
                </a:rPr>
                <a:t>import</a:t>
              </a:r>
              <a:r>
                <a:rPr lang="pt-BR" b="0" i="0" dirty="0">
                  <a:solidFill>
                    <a:srgbClr val="333333"/>
                  </a:solidFill>
                  <a:effectLst/>
                  <a:latin typeface="Courier New" panose="02070309020205020404" pitchFamily="49" charset="0"/>
                </a:rPr>
                <a:t> </a:t>
              </a:r>
              <a:r>
                <a:rPr lang="pt-BR" b="0" i="0" dirty="0" err="1">
                  <a:solidFill>
                    <a:srgbClr val="FFFFFF"/>
                  </a:solidFill>
                  <a:effectLst/>
                  <a:latin typeface="Courier New" panose="02070309020205020404" pitchFamily="49" charset="0"/>
                </a:rPr>
                <a:t>f_classif</a:t>
              </a:r>
              <a:r>
                <a:rPr lang="pt-BR" b="0" i="0" dirty="0">
                  <a:solidFill>
                    <a:srgbClr val="FFFFFF"/>
                  </a:solidFill>
                  <a:effectLst/>
                  <a:latin typeface="Courier New" panose="02070309020205020404" pitchFamily="49" charset="0"/>
                </a:rPr>
                <a:t>, </a:t>
              </a:r>
              <a:r>
                <a:rPr lang="pt-BR" b="0" i="0" dirty="0" err="1">
                  <a:solidFill>
                    <a:srgbClr val="FFFFFF"/>
                  </a:solidFill>
                  <a:effectLst/>
                  <a:latin typeface="Courier New" panose="02070309020205020404" pitchFamily="49" charset="0"/>
                </a:rPr>
                <a:t>mutual_info_classif</a:t>
              </a:r>
              <a:endParaRPr lang="pt-BR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endParaRPr>
            </a:p>
            <a:p>
              <a:pPr lvl="1"/>
              <a:endParaRPr lang="pt-BR" sz="2400" dirty="0">
                <a:solidFill>
                  <a:srgbClr val="FFFFFF"/>
                </a:solidFill>
                <a:latin typeface="Courier New" panose="02070309020205020404" pitchFamily="49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BR" sz="2400" dirty="0">
                  <a:solidFill>
                    <a:srgbClr val="FFFFFF"/>
                  </a:solidFill>
                  <a:latin typeface="Courier New" panose="02070309020205020404" pitchFamily="49" charset="0"/>
                </a:rPr>
                <a:t>Outro ponto a ser considerado é aprimorar o</a:t>
              </a:r>
            </a:p>
            <a:p>
              <a:r>
                <a:rPr lang="pt-BR" sz="2400" dirty="0" err="1">
                  <a:solidFill>
                    <a:srgbClr val="FFFFFF"/>
                  </a:solidFill>
                  <a:latin typeface="Courier New" panose="02070309020205020404" pitchFamily="49" charset="0"/>
                </a:rPr>
                <a:t>Deploy</a:t>
              </a:r>
              <a:r>
                <a:rPr lang="pt-BR" sz="2400" dirty="0">
                  <a:solidFill>
                    <a:srgbClr val="FFFFFF"/>
                  </a:solidFill>
                  <a:latin typeface="Courier New" panose="02070309020205020404" pitchFamily="49" charset="0"/>
                </a:rPr>
                <a:t>, disponibilizando mais opções de visualizações de dados durante a experiência de previsão. Possibilitando assim que ele tenha um </a:t>
              </a:r>
            </a:p>
            <a:p>
              <a:r>
                <a:rPr lang="pt-BR" sz="2400" dirty="0">
                  <a:solidFill>
                    <a:srgbClr val="FFFFFF"/>
                  </a:solidFill>
                  <a:latin typeface="Courier New" panose="02070309020205020404" pitchFamily="49" charset="0"/>
                </a:rPr>
                <a:t>Panorama do que está ocorrendo com os dados durante Suas simulações. </a:t>
              </a:r>
            </a:p>
            <a:p>
              <a:pPr marL="1143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rgbClr val="FFFFFF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id="{43F86D2C-1602-1841-ACE4-28DA32417A91}"/>
              </a:ext>
            </a:extLst>
          </p:cNvPr>
          <p:cNvSpPr/>
          <p:nvPr/>
        </p:nvSpPr>
        <p:spPr bwMode="auto">
          <a:xfrm>
            <a:off x="12565752" y="1418768"/>
            <a:ext cx="10911840" cy="10911840"/>
          </a:xfrm>
          <a:prstGeom prst="ellips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21258152" y="-138264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11467707" y="10525173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12556130" y="199332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A83C094E-8E8A-484E-8F0C-77F34AE2B93D}"/>
              </a:ext>
            </a:extLst>
          </p:cNvPr>
          <p:cNvSpPr/>
          <p:nvPr/>
        </p:nvSpPr>
        <p:spPr bwMode="auto">
          <a:xfrm rot="5400000">
            <a:off x="10356932" y="1045539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23160827" y="257743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2660265" y="1042853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61A698BB-E9BD-7045-B9E3-8F8E3B20C218}"/>
              </a:ext>
            </a:extLst>
          </p:cNvPr>
          <p:cNvSpPr/>
          <p:nvPr/>
        </p:nvSpPr>
        <p:spPr bwMode="auto">
          <a:xfrm rot="5400000">
            <a:off x="8447584" y="10792702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14594191" y="516070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42B303A5-3875-6549-95C0-D6BFC04FD8A5}"/>
              </a:ext>
            </a:extLst>
          </p:cNvPr>
          <p:cNvSpPr/>
          <p:nvPr/>
        </p:nvSpPr>
        <p:spPr bwMode="auto">
          <a:xfrm rot="5400000">
            <a:off x="429239" y="2190627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8A9E6CC2-9741-0849-8F0A-57EA2F31EBB1}"/>
              </a:ext>
            </a:extLst>
          </p:cNvPr>
          <p:cNvSpPr/>
          <p:nvPr/>
        </p:nvSpPr>
        <p:spPr bwMode="auto">
          <a:xfrm rot="5400000">
            <a:off x="5623927" y="555196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4D2A7FC-6105-C045-938C-D2493294A043}"/>
              </a:ext>
            </a:extLst>
          </p:cNvPr>
          <p:cNvSpPr/>
          <p:nvPr/>
        </p:nvSpPr>
        <p:spPr bwMode="auto">
          <a:xfrm rot="5400000">
            <a:off x="14206749" y="12413155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12E36EAA-5C73-6D4D-AC65-63C5D6036797}"/>
              </a:ext>
            </a:extLst>
          </p:cNvPr>
          <p:cNvSpPr/>
          <p:nvPr/>
        </p:nvSpPr>
        <p:spPr bwMode="auto">
          <a:xfrm rot="5400000">
            <a:off x="20305263" y="2406763"/>
            <a:ext cx="2503382" cy="2503382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43B66B02-D784-4A40-9111-3967F3BB96F8}"/>
              </a:ext>
            </a:extLst>
          </p:cNvPr>
          <p:cNvSpPr/>
          <p:nvPr/>
        </p:nvSpPr>
        <p:spPr bwMode="auto">
          <a:xfrm rot="5400000">
            <a:off x="13296675" y="7746305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77CE40F-F124-4E88-A302-591226224C02}"/>
              </a:ext>
            </a:extLst>
          </p:cNvPr>
          <p:cNvSpPr/>
          <p:nvPr/>
        </p:nvSpPr>
        <p:spPr>
          <a:xfrm>
            <a:off x="420087" y="1215025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377D723-9FFF-4E6D-9B85-CC2E86C44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891" y="27789"/>
            <a:ext cx="14453109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80701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2CAEC8-F360-C040-9439-BD9B7036FDA2}"/>
              </a:ext>
            </a:extLst>
          </p:cNvPr>
          <p:cNvSpPr/>
          <p:nvPr/>
        </p:nvSpPr>
        <p:spPr bwMode="auto">
          <a:xfrm>
            <a:off x="5675150" y="1561523"/>
            <a:ext cx="13105582" cy="9720000"/>
          </a:xfrm>
          <a:prstGeom prst="rect">
            <a:avLst/>
          </a:prstGeom>
          <a:noFill/>
          <a:ln w="444500" cap="flat" cmpd="sng" algn="ctr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3A19B202-3CF6-5D41-AA2C-68A7A78469FF}"/>
              </a:ext>
            </a:extLst>
          </p:cNvPr>
          <p:cNvSpPr txBox="1">
            <a:spLocks/>
          </p:cNvSpPr>
          <p:nvPr/>
        </p:nvSpPr>
        <p:spPr bwMode="auto">
          <a:xfrm>
            <a:off x="6935290" y="5205562"/>
            <a:ext cx="10585302" cy="6837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 eaLnBrk="1">
              <a:lnSpc>
                <a:spcPct val="110000"/>
              </a:lnSpc>
              <a:defRPr/>
            </a:pPr>
            <a:r>
              <a:rPr lang="en-US" altLang="x-none" sz="11600" b="1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Obrigado</a:t>
            </a:r>
            <a:r>
              <a:rPr lang="en-US" altLang="x-none" sz="116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!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5E51639-F708-E44A-8E72-3CB0B47119CE}"/>
              </a:ext>
            </a:extLst>
          </p:cNvPr>
          <p:cNvGrpSpPr/>
          <p:nvPr/>
        </p:nvGrpSpPr>
        <p:grpSpPr>
          <a:xfrm>
            <a:off x="11722224" y="2511243"/>
            <a:ext cx="1011434" cy="530006"/>
            <a:chOff x="18168664" y="3105292"/>
            <a:chExt cx="1011434" cy="530006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46FC7EAB-FD5D-A64D-AA07-90D620B62207}"/>
                </a:ext>
              </a:extLst>
            </p:cNvPr>
            <p:cNvSpPr/>
            <p:nvPr/>
          </p:nvSpPr>
          <p:spPr bwMode="auto">
            <a:xfrm>
              <a:off x="18168664" y="3113584"/>
              <a:ext cx="1011434" cy="521714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54" name="Text Box 2">
              <a:extLst>
                <a:ext uri="{FF2B5EF4-FFF2-40B4-BE49-F238E27FC236}">
                  <a16:creationId xmlns:a16="http://schemas.microsoft.com/office/drawing/2014/main" id="{886A385C-01BB-CA41-A887-94F5F314C68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8234215" y="3105292"/>
              <a:ext cx="925711" cy="4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38100" tIns="38100" rIns="38100" bIns="38100" anchor="ctr">
              <a:spAutoFit/>
            </a:bodyPr>
            <a:lstStyle/>
            <a:p>
              <a:pPr algn="ctr" eaLnBrk="1">
                <a:lnSpc>
                  <a:spcPct val="150000"/>
                </a:lnSpc>
                <a:defRPr/>
              </a:pPr>
              <a:r>
                <a:rPr lang="en-US" altLang="x-none" sz="1800" b="1" spc="300" dirty="0">
                  <a:solidFill>
                    <a:srgbClr val="1E202A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  <a:sym typeface="Poppins SemiBold" charset="0"/>
                </a:rPr>
                <a:t>2020</a:t>
              </a:r>
              <a:endParaRPr lang="x-none" altLang="x-none" sz="1800" b="1" spc="300" dirty="0">
                <a:solidFill>
                  <a:srgbClr val="1E202A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  <a:sym typeface="Poppins SemiBold" charset="0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8F5766F8-9A76-4C65-8898-2D342F20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328" y="7707757"/>
            <a:ext cx="3183343" cy="157165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6B3A2E6-ACA7-4D01-ADA8-83EE38750CC2}"/>
              </a:ext>
            </a:extLst>
          </p:cNvPr>
          <p:cNvSpPr txBox="1"/>
          <p:nvPr/>
        </p:nvSpPr>
        <p:spPr>
          <a:xfrm>
            <a:off x="6102243" y="9741856"/>
            <a:ext cx="122967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Alessandro Souza Eugenio</a:t>
            </a:r>
          </a:p>
          <a:p>
            <a:r>
              <a:rPr lang="pt-BR" sz="3200" dirty="0"/>
              <a:t>Curso Intensivo – Data Science 2020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9C96B97-4A6D-4FCB-A160-78FA885351E5}"/>
              </a:ext>
            </a:extLst>
          </p:cNvPr>
          <p:cNvSpPr txBox="1"/>
          <p:nvPr/>
        </p:nvSpPr>
        <p:spPr>
          <a:xfrm>
            <a:off x="14738812" y="10127305"/>
            <a:ext cx="36602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 err="1">
                <a:hlinkClick r:id="rId3"/>
              </a:rPr>
              <a:t>Github</a:t>
            </a:r>
            <a:r>
              <a:rPr lang="pt-BR" sz="3200" dirty="0">
                <a:hlinkClick r:id="rId3"/>
              </a:rPr>
              <a:t>: </a:t>
            </a:r>
            <a:r>
              <a:rPr lang="pt-BR" sz="3200" dirty="0" err="1">
                <a:hlinkClick r:id="rId3"/>
              </a:rPr>
              <a:t>alesouzaeu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241730106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21258152" y="-138264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11467707" y="10525173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12556130" y="199332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A83C094E-8E8A-484E-8F0C-77F34AE2B93D}"/>
              </a:ext>
            </a:extLst>
          </p:cNvPr>
          <p:cNvSpPr/>
          <p:nvPr/>
        </p:nvSpPr>
        <p:spPr bwMode="auto">
          <a:xfrm rot="5400000">
            <a:off x="10356932" y="1045539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23160827" y="257743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2660265" y="1042853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61A698BB-E9BD-7045-B9E3-8F8E3B20C218}"/>
              </a:ext>
            </a:extLst>
          </p:cNvPr>
          <p:cNvSpPr/>
          <p:nvPr/>
        </p:nvSpPr>
        <p:spPr bwMode="auto">
          <a:xfrm rot="5400000">
            <a:off x="8447584" y="10792702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14594191" y="516070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42B303A5-3875-6549-95C0-D6BFC04FD8A5}"/>
              </a:ext>
            </a:extLst>
          </p:cNvPr>
          <p:cNvSpPr/>
          <p:nvPr/>
        </p:nvSpPr>
        <p:spPr bwMode="auto">
          <a:xfrm rot="5400000">
            <a:off x="429239" y="2190627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8A9E6CC2-9741-0849-8F0A-57EA2F31EBB1}"/>
              </a:ext>
            </a:extLst>
          </p:cNvPr>
          <p:cNvSpPr/>
          <p:nvPr/>
        </p:nvSpPr>
        <p:spPr bwMode="auto">
          <a:xfrm rot="5400000">
            <a:off x="5623927" y="555196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4D2A7FC-6105-C045-938C-D2493294A043}"/>
              </a:ext>
            </a:extLst>
          </p:cNvPr>
          <p:cNvSpPr/>
          <p:nvPr/>
        </p:nvSpPr>
        <p:spPr bwMode="auto">
          <a:xfrm rot="5400000">
            <a:off x="14206749" y="12413155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12E36EAA-5C73-6D4D-AC65-63C5D6036797}"/>
              </a:ext>
            </a:extLst>
          </p:cNvPr>
          <p:cNvSpPr/>
          <p:nvPr/>
        </p:nvSpPr>
        <p:spPr bwMode="auto">
          <a:xfrm rot="5400000">
            <a:off x="20305263" y="2406763"/>
            <a:ext cx="2503382" cy="2503382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43B66B02-D784-4A40-9111-3967F3BB96F8}"/>
              </a:ext>
            </a:extLst>
          </p:cNvPr>
          <p:cNvSpPr/>
          <p:nvPr/>
        </p:nvSpPr>
        <p:spPr bwMode="auto">
          <a:xfrm rot="5400000">
            <a:off x="9748414" y="11753764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5C009FF-4E94-43B6-81C1-80B34575E18F}"/>
              </a:ext>
            </a:extLst>
          </p:cNvPr>
          <p:cNvSpPr/>
          <p:nvPr/>
        </p:nvSpPr>
        <p:spPr>
          <a:xfrm>
            <a:off x="429239" y="12099858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3E5433-E602-B648-9F54-E1846C74B0B7}"/>
              </a:ext>
            </a:extLst>
          </p:cNvPr>
          <p:cNvGrpSpPr/>
          <p:nvPr/>
        </p:nvGrpSpPr>
        <p:grpSpPr>
          <a:xfrm>
            <a:off x="11749960" y="2972775"/>
            <a:ext cx="9740053" cy="8977165"/>
            <a:chOff x="1727654" y="3166160"/>
            <a:chExt cx="9740053" cy="6906480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4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WORLD HAPPINESS REPORT </a:t>
              </a:r>
            </a:p>
            <a:p>
              <a:pPr eaLnBrk="1">
                <a:lnSpc>
                  <a:spcPct val="120000"/>
                </a:lnSpc>
                <a:defRPr/>
              </a:pPr>
              <a:r>
                <a:rPr lang="en-US" altLang="x-none" sz="44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2015-2019</a:t>
              </a:r>
              <a:endParaRPr lang="x-none" altLang="x-none" sz="4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727654" y="4602920"/>
              <a:ext cx="9740053" cy="5469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t-BR" sz="3200" b="1" i="0" dirty="0">
                  <a:solidFill>
                    <a:srgbClr val="FFFFFF"/>
                  </a:solidFill>
                  <a:effectLst/>
                  <a:latin typeface="-apple-system"/>
                </a:rPr>
                <a:t>O </a:t>
              </a:r>
              <a:r>
                <a:rPr lang="pt-BR" sz="3200" b="1" i="0" dirty="0" err="1">
                  <a:solidFill>
                    <a:srgbClr val="FFFFFF"/>
                  </a:solidFill>
                  <a:effectLst/>
                  <a:latin typeface="-apple-system"/>
                </a:rPr>
                <a:t>Happines</a:t>
              </a:r>
              <a:r>
                <a:rPr lang="pt-BR" sz="3200" b="1" i="0" dirty="0">
                  <a:solidFill>
                    <a:srgbClr val="FFFFFF"/>
                  </a:solidFill>
                  <a:effectLst/>
                  <a:latin typeface="-apple-system"/>
                </a:rPr>
                <a:t> </a:t>
              </a:r>
              <a:r>
                <a:rPr lang="pt-BR" sz="3200" b="1" i="0" dirty="0" err="1">
                  <a:solidFill>
                    <a:srgbClr val="FFFFFF"/>
                  </a:solidFill>
                  <a:effectLst/>
                  <a:latin typeface="-apple-system"/>
                </a:rPr>
                <a:t>Report</a:t>
              </a:r>
              <a:r>
                <a:rPr lang="pt-BR" sz="3200" b="1" i="0" dirty="0">
                  <a:solidFill>
                    <a:srgbClr val="FFFFFF"/>
                  </a:solidFill>
                  <a:effectLst/>
                  <a:latin typeface="-apple-system"/>
                </a:rPr>
                <a:t> </a:t>
              </a:r>
              <a:r>
                <a:rPr lang="pt-BR" sz="3200" b="0" i="0" dirty="0">
                  <a:solidFill>
                    <a:srgbClr val="FFFFFF"/>
                  </a:solidFill>
                  <a:effectLst/>
                  <a:latin typeface="-apple-system"/>
                </a:rPr>
                <a:t>é uma pesquisa histórica sobre o índice de felicidade global. Nele são classificados cerca de 156 países de acordo com o grau de felicidade de seus cidadãos. Essa classificação toma por critérios fatores sociais, como: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pt-BR" sz="3200" b="0" i="0" dirty="0">
                  <a:solidFill>
                    <a:srgbClr val="FFFFFF"/>
                  </a:solidFill>
                  <a:effectLst/>
                  <a:latin typeface="-apple-system"/>
                </a:rPr>
                <a:t>GDP (Análogo ao PIB brasileiro - Produto Interno Bruto);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pt-BR" sz="3200" b="0" i="0" dirty="0">
                  <a:solidFill>
                    <a:srgbClr val="FFFFFF"/>
                  </a:solidFill>
                  <a:effectLst/>
                  <a:latin typeface="-apple-system"/>
                </a:rPr>
                <a:t>Family;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pt-BR" sz="3200" b="0" i="0" dirty="0">
                  <a:solidFill>
                    <a:srgbClr val="FFFFFF"/>
                  </a:solidFill>
                  <a:effectLst/>
                  <a:latin typeface="-apple-system"/>
                </a:rPr>
                <a:t>Health;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pt-BR" sz="3200" b="0" i="0" dirty="0" err="1">
                  <a:solidFill>
                    <a:srgbClr val="FFFFFF"/>
                  </a:solidFill>
                  <a:effectLst/>
                  <a:latin typeface="-apple-system"/>
                </a:rPr>
                <a:t>Freedom</a:t>
              </a:r>
              <a:r>
                <a:rPr lang="pt-BR" sz="3200" b="0" i="0" dirty="0">
                  <a:solidFill>
                    <a:srgbClr val="FFFFFF"/>
                  </a:solidFill>
                  <a:effectLst/>
                  <a:latin typeface="-apple-system"/>
                </a:rPr>
                <a:t>;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pt-BR" sz="3200" b="0" i="0" dirty="0" err="1">
                  <a:solidFill>
                    <a:srgbClr val="FFFFFF"/>
                  </a:solidFill>
                  <a:effectLst/>
                  <a:latin typeface="-apple-system"/>
                </a:rPr>
                <a:t>Corruption</a:t>
              </a:r>
              <a:r>
                <a:rPr lang="pt-BR" sz="3200" b="0" i="0" dirty="0">
                  <a:solidFill>
                    <a:srgbClr val="FFFFFF"/>
                  </a:solidFill>
                  <a:effectLst/>
                  <a:latin typeface="-apple-system"/>
                </a:rPr>
                <a:t>;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pt-BR" sz="3200" b="0" i="0" dirty="0" err="1">
                  <a:solidFill>
                    <a:srgbClr val="FFFFFF"/>
                  </a:solidFill>
                  <a:effectLst/>
                  <a:latin typeface="-apple-system"/>
                </a:rPr>
                <a:t>Generosity</a:t>
              </a:r>
              <a:r>
                <a:rPr lang="pt-BR" sz="3200" b="0" i="0" dirty="0">
                  <a:solidFill>
                    <a:srgbClr val="FFFFFF"/>
                  </a:solidFill>
                  <a:effectLst/>
                  <a:latin typeface="-apple-system"/>
                </a:rPr>
                <a:t>;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pt-BR" sz="3200" b="0" i="0" dirty="0">
                  <a:solidFill>
                    <a:srgbClr val="FFFFFF"/>
                  </a:solidFill>
                  <a:effectLst/>
                  <a:latin typeface="-apple-system"/>
                </a:rPr>
                <a:t>Etc...</a:t>
              </a:r>
            </a:p>
            <a:p>
              <a:endParaRPr lang="pt-BR" sz="2400" dirty="0"/>
            </a:p>
            <a:p>
              <a:endParaRPr lang="pt-BR" sz="2400" dirty="0"/>
            </a:p>
            <a:p>
              <a:r>
                <a:rPr lang="pt-BR" sz="2400" b="1" dirty="0" err="1">
                  <a:solidFill>
                    <a:srgbClr val="6AC1F7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Dataset</a:t>
              </a:r>
              <a:r>
                <a:rPr lang="pt-BR" sz="2400" b="1" dirty="0">
                  <a:solidFill>
                    <a:srgbClr val="6AC1F7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: </a:t>
              </a:r>
              <a:r>
                <a:rPr lang="pt-BR" sz="2400" b="1" dirty="0">
                  <a:solidFill>
                    <a:srgbClr val="FFFFFF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pt-BR" sz="2400" b="1" dirty="0">
                  <a:solidFill>
                    <a:srgbClr val="6AC1F7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https://www.kaggle.com/unsdsn/world-happiness</a:t>
              </a:r>
              <a:endParaRPr lang="pt-BR" sz="2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id="{43F86D2C-1602-1841-ACE4-28DA32417A91}"/>
              </a:ext>
            </a:extLst>
          </p:cNvPr>
          <p:cNvSpPr/>
          <p:nvPr/>
        </p:nvSpPr>
        <p:spPr bwMode="auto">
          <a:xfrm>
            <a:off x="-678261" y="1328807"/>
            <a:ext cx="12301235" cy="11907248"/>
          </a:xfrm>
          <a:prstGeom prst="ellips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1EEB51-5D26-42DD-9D69-3F305A3E2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240" y="4004518"/>
            <a:ext cx="5906630" cy="8005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  <a:reflection blurRad="12700" stA="38000" endPos="28000" dist="50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1847232-0BB5-4313-8029-03CF4B516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1735" y="12093395"/>
            <a:ext cx="22860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30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363402" y="8640435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19E7E40-1753-4F98-BC05-BA67D0A7D647}"/>
              </a:ext>
            </a:extLst>
          </p:cNvPr>
          <p:cNvSpPr/>
          <p:nvPr/>
        </p:nvSpPr>
        <p:spPr>
          <a:xfrm>
            <a:off x="8904476" y="-198784"/>
            <a:ext cx="15658394" cy="14989152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E21A20A-1722-4708-82F9-EA042850921A}"/>
              </a:ext>
            </a:extLst>
          </p:cNvPr>
          <p:cNvSpPr/>
          <p:nvPr/>
        </p:nvSpPr>
        <p:spPr>
          <a:xfrm>
            <a:off x="429239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3E5433-E602-B648-9F54-E1846C74B0B7}"/>
              </a:ext>
            </a:extLst>
          </p:cNvPr>
          <p:cNvGrpSpPr/>
          <p:nvPr/>
        </p:nvGrpSpPr>
        <p:grpSpPr>
          <a:xfrm>
            <a:off x="996757" y="5046743"/>
            <a:ext cx="7516608" cy="5545855"/>
            <a:chOff x="1727654" y="3166160"/>
            <a:chExt cx="10464346" cy="5545855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72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Manipulação</a:t>
              </a:r>
              <a:endParaRPr lang="x-none" altLang="x-none" sz="7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727654" y="4564276"/>
              <a:ext cx="10464346" cy="4147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pt-BR" sz="2800" b="0" i="0" dirty="0">
                  <a:solidFill>
                    <a:srgbClr val="FFFFFF"/>
                  </a:solidFill>
                  <a:effectLst/>
                  <a:latin typeface="-apple-system"/>
                </a:rPr>
                <a:t>Para preparar os dados, utilizou-se métodos e funções que permitiram:</a:t>
              </a:r>
            </a:p>
            <a:p>
              <a:pPr algn="l">
                <a:buFont typeface="+mj-lt"/>
                <a:buAutoNum type="arabicPeriod"/>
              </a:pPr>
              <a:r>
                <a:rPr lang="pt-BR" sz="2800" b="0" i="0" dirty="0">
                  <a:solidFill>
                    <a:srgbClr val="FFFFFF"/>
                  </a:solidFill>
                  <a:effectLst/>
                  <a:latin typeface="-apple-system"/>
                </a:rPr>
                <a:t>Eliminar as colunas desnecessárias e que não eram comuns a todos os </a:t>
              </a:r>
              <a:r>
                <a:rPr lang="pt-BR" sz="2800" b="0" i="0" dirty="0" err="1">
                  <a:solidFill>
                    <a:srgbClr val="FFFFFF"/>
                  </a:solidFill>
                  <a:effectLst/>
                  <a:latin typeface="-apple-system"/>
                </a:rPr>
                <a:t>datasets</a:t>
              </a:r>
              <a:r>
                <a:rPr lang="pt-BR" sz="2800" b="0" i="0" dirty="0">
                  <a:solidFill>
                    <a:srgbClr val="FFFFFF"/>
                  </a:solidFill>
                  <a:effectLst/>
                  <a:latin typeface="-apple-system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r>
                <a:rPr lang="pt-BR" sz="2800" b="0" i="0" dirty="0">
                  <a:solidFill>
                    <a:srgbClr val="FFFFFF"/>
                  </a:solidFill>
                  <a:effectLst/>
                  <a:latin typeface="-apple-system"/>
                </a:rPr>
                <a:t>Unificar as tabelas, agrupando-as por região, atribuindo assim média dos atributos a cada coluna.</a:t>
              </a:r>
            </a:p>
            <a:p>
              <a:pPr>
                <a:lnSpc>
                  <a:spcPct val="150000"/>
                </a:lnSpc>
              </a:pPr>
              <a:endParaRPr lang="en-US" sz="2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6822195" y="-837303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4191644" y="2705865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A83C094E-8E8A-484E-8F0C-77F34AE2B93D}"/>
              </a:ext>
            </a:extLst>
          </p:cNvPr>
          <p:cNvSpPr/>
          <p:nvPr/>
        </p:nvSpPr>
        <p:spPr bwMode="auto">
          <a:xfrm rot="5400000">
            <a:off x="6380160" y="3178310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154414" y="-460497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83229" y="1301837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5668164" y="8900602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42B303A5-3875-6549-95C0-D6BFC04FD8A5}"/>
              </a:ext>
            </a:extLst>
          </p:cNvPr>
          <p:cNvSpPr/>
          <p:nvPr/>
        </p:nvSpPr>
        <p:spPr bwMode="auto">
          <a:xfrm rot="5400000">
            <a:off x="429239" y="2190627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8A9E6CC2-9741-0849-8F0A-57EA2F31EBB1}"/>
              </a:ext>
            </a:extLst>
          </p:cNvPr>
          <p:cNvSpPr/>
          <p:nvPr/>
        </p:nvSpPr>
        <p:spPr bwMode="auto">
          <a:xfrm rot="5400000">
            <a:off x="5623927" y="555196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12E36EAA-5C73-6D4D-AC65-63C5D6036797}"/>
              </a:ext>
            </a:extLst>
          </p:cNvPr>
          <p:cNvSpPr/>
          <p:nvPr/>
        </p:nvSpPr>
        <p:spPr bwMode="auto">
          <a:xfrm rot="5400000">
            <a:off x="1378238" y="293541"/>
            <a:ext cx="2503382" cy="2503382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43B66B02-D784-4A40-9111-3967F3BB96F8}"/>
              </a:ext>
            </a:extLst>
          </p:cNvPr>
          <p:cNvSpPr/>
          <p:nvPr/>
        </p:nvSpPr>
        <p:spPr bwMode="auto">
          <a:xfrm rot="5400000">
            <a:off x="4143083" y="10991032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BFBEB812-67AC-4954-BD97-6432276B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605" y="1362828"/>
            <a:ext cx="13057025" cy="11039788"/>
          </a:xfrm>
          <a:prstGeom prst="round2DiagRect">
            <a:avLst>
              <a:gd name="adj1" fmla="val 4496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00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E185ED1-D0FF-4414-9FB8-7ACF3B1252EE}"/>
              </a:ext>
            </a:extLst>
          </p:cNvPr>
          <p:cNvSpPr/>
          <p:nvPr/>
        </p:nvSpPr>
        <p:spPr>
          <a:xfrm>
            <a:off x="-150119" y="1241376"/>
            <a:ext cx="24684237" cy="12025336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AD7A26-26EA-4B38-ACDB-8CFDC477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4" y="2775490"/>
            <a:ext cx="11802366" cy="9585824"/>
          </a:xfrm>
          <a:prstGeom prst="round2DiagRect">
            <a:avLst>
              <a:gd name="adj1" fmla="val 2299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1A69047-2C91-4BC9-8F7D-B8528D030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1973" y="2609430"/>
            <a:ext cx="10596077" cy="9716860"/>
          </a:xfrm>
          <a:prstGeom prst="round2DiagRect">
            <a:avLst>
              <a:gd name="adj1" fmla="val 2435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 Box 3">
            <a:extLst>
              <a:ext uri="{FF2B5EF4-FFF2-40B4-BE49-F238E27FC236}">
                <a16:creationId xmlns:a16="http://schemas.microsoft.com/office/drawing/2014/main" id="{E1106FD0-B5A1-4F83-B460-66C13EE6CAB4}"/>
              </a:ext>
            </a:extLst>
          </p:cNvPr>
          <p:cNvSpPr txBox="1">
            <a:spLocks/>
          </p:cNvSpPr>
          <p:nvPr/>
        </p:nvSpPr>
        <p:spPr bwMode="auto">
          <a:xfrm>
            <a:off x="479744" y="226248"/>
            <a:ext cx="8554188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4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ANÁLISE DESCRITIVA</a:t>
            </a:r>
            <a:endParaRPr lang="x-none" altLang="x-none" sz="44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9A74032E-1672-42C2-83B5-1994C4BBD95B}"/>
              </a:ext>
            </a:extLst>
          </p:cNvPr>
          <p:cNvSpPr txBox="1">
            <a:spLocks/>
          </p:cNvSpPr>
          <p:nvPr/>
        </p:nvSpPr>
        <p:spPr bwMode="auto">
          <a:xfrm>
            <a:off x="598712" y="1522890"/>
            <a:ext cx="8554188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l"/>
            <a:r>
              <a:rPr lang="pt-BR" sz="4000" b="1" i="0" dirty="0">
                <a:solidFill>
                  <a:srgbClr val="24292E"/>
                </a:solidFill>
                <a:effectLst/>
                <a:latin typeface="-apple-system"/>
              </a:rPr>
              <a:t>Identificar o tipo de cada categoria;</a:t>
            </a:r>
          </a:p>
          <a:p>
            <a:br>
              <a:rPr lang="pt-BR" sz="4000" dirty="0"/>
            </a:br>
            <a:endParaRPr lang="x-none" altLang="x-none" sz="4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9EA711BD-AE3B-4077-A622-4F814A383E0A}"/>
              </a:ext>
            </a:extLst>
          </p:cNvPr>
          <p:cNvSpPr txBox="1">
            <a:spLocks/>
          </p:cNvSpPr>
          <p:nvPr/>
        </p:nvSpPr>
        <p:spPr bwMode="auto">
          <a:xfrm>
            <a:off x="13128104" y="1522890"/>
            <a:ext cx="10009112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l"/>
            <a:r>
              <a:rPr lang="pt-BR" sz="3600" b="1" i="0" dirty="0">
                <a:solidFill>
                  <a:srgbClr val="24292E"/>
                </a:solidFill>
                <a:effectLst/>
                <a:latin typeface="-apple-system"/>
              </a:rPr>
              <a:t>Perceber se existem dados nulos no </a:t>
            </a:r>
            <a:r>
              <a:rPr lang="pt-BR" sz="3600" b="1" i="0" dirty="0" err="1">
                <a:solidFill>
                  <a:srgbClr val="24292E"/>
                </a:solidFill>
                <a:effectLst/>
                <a:latin typeface="-apple-system"/>
              </a:rPr>
              <a:t>dataframe</a:t>
            </a:r>
            <a:r>
              <a:rPr lang="pt-BR" sz="3600" b="1" i="0" dirty="0">
                <a:solidFill>
                  <a:srgbClr val="24292E"/>
                </a:solidFill>
                <a:effectLst/>
                <a:latin typeface="-apple-system"/>
              </a:rPr>
              <a:t>;</a:t>
            </a:r>
          </a:p>
          <a:p>
            <a:br>
              <a:rPr lang="pt-BR" sz="3600" dirty="0"/>
            </a:br>
            <a:br>
              <a:rPr lang="pt-BR" sz="4000" dirty="0"/>
            </a:br>
            <a:endParaRPr lang="x-none" altLang="x-none" sz="4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2232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E185ED1-D0FF-4414-9FB8-7ACF3B1252EE}"/>
              </a:ext>
            </a:extLst>
          </p:cNvPr>
          <p:cNvSpPr/>
          <p:nvPr/>
        </p:nvSpPr>
        <p:spPr>
          <a:xfrm>
            <a:off x="-150119" y="1241376"/>
            <a:ext cx="24684237" cy="12025336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 dirty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7" name="Text Box 3">
            <a:extLst>
              <a:ext uri="{FF2B5EF4-FFF2-40B4-BE49-F238E27FC236}">
                <a16:creationId xmlns:a16="http://schemas.microsoft.com/office/drawing/2014/main" id="{E1106FD0-B5A1-4F83-B460-66C13EE6CAB4}"/>
              </a:ext>
            </a:extLst>
          </p:cNvPr>
          <p:cNvSpPr txBox="1">
            <a:spLocks/>
          </p:cNvSpPr>
          <p:nvPr/>
        </p:nvSpPr>
        <p:spPr bwMode="auto">
          <a:xfrm>
            <a:off x="479744" y="226248"/>
            <a:ext cx="8554188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44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ANÁLISE DESCRITIVA</a:t>
            </a:r>
            <a:endParaRPr lang="x-none" altLang="x-none" sz="44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CEB6D6-6BD4-4362-96A6-69831305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84" y="3478099"/>
            <a:ext cx="8531282" cy="1435685"/>
          </a:xfrm>
          <a:prstGeom prst="round2DiagRect">
            <a:avLst>
              <a:gd name="adj1" fmla="val 7863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5757C46D-F18F-4EAE-A67B-22D836119995}"/>
              </a:ext>
            </a:extLst>
          </p:cNvPr>
          <p:cNvSpPr txBox="1">
            <a:spLocks/>
          </p:cNvSpPr>
          <p:nvPr/>
        </p:nvSpPr>
        <p:spPr bwMode="auto">
          <a:xfrm>
            <a:off x="10103768" y="2261145"/>
            <a:ext cx="11665296" cy="567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3200" b="1" dirty="0">
                <a:solidFill>
                  <a:srgbClr val="1E20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Conversão de variável categórica para numérica</a:t>
            </a:r>
            <a:endParaRPr lang="x-none" altLang="x-none" sz="3200" b="1" dirty="0">
              <a:solidFill>
                <a:srgbClr val="1E202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34E9DD-6D07-46C9-B0AF-62914C296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9663" y="3478099"/>
            <a:ext cx="12951965" cy="8571659"/>
          </a:xfrm>
          <a:prstGeom prst="round2DiagRect">
            <a:avLst>
              <a:gd name="adj1" fmla="val 1999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EB8369-B329-4126-B838-6D31161BB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5" y="7866941"/>
            <a:ext cx="8717272" cy="2181609"/>
          </a:xfrm>
          <a:prstGeom prst="round2DiagRect">
            <a:avLst>
              <a:gd name="adj1" fmla="val 8112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7D8B839A-2F7A-4F1B-844C-AEE1F3C247B4}"/>
              </a:ext>
            </a:extLst>
          </p:cNvPr>
          <p:cNvSpPr txBox="1">
            <a:spLocks/>
          </p:cNvSpPr>
          <p:nvPr/>
        </p:nvSpPr>
        <p:spPr bwMode="auto">
          <a:xfrm>
            <a:off x="400549" y="6144842"/>
            <a:ext cx="9723535" cy="49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2800" b="1" dirty="0">
                <a:solidFill>
                  <a:srgbClr val="1E20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Se o </a:t>
            </a:r>
            <a:r>
              <a:rPr lang="pt-BR" altLang="x-none" sz="2800" b="1" dirty="0" err="1">
                <a:solidFill>
                  <a:srgbClr val="1E20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Happiness</a:t>
            </a:r>
            <a:r>
              <a:rPr lang="pt-BR" altLang="x-none" sz="2800" b="1" dirty="0">
                <a:solidFill>
                  <a:srgbClr val="1E20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 Score for menor que 5.0, o Status é Infeliz. Se maior, o Status é Feliz. </a:t>
            </a:r>
            <a:endParaRPr lang="x-none" altLang="x-none" sz="2800" b="1" dirty="0">
              <a:solidFill>
                <a:srgbClr val="1E202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D86D44FC-5E5A-4BAF-9D86-1377C0EB812B}"/>
              </a:ext>
            </a:extLst>
          </p:cNvPr>
          <p:cNvSpPr txBox="1">
            <a:spLocks/>
          </p:cNvSpPr>
          <p:nvPr/>
        </p:nvSpPr>
        <p:spPr bwMode="auto">
          <a:xfrm>
            <a:off x="508294" y="2445714"/>
            <a:ext cx="9307441" cy="567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3200" b="1" dirty="0">
                <a:solidFill>
                  <a:srgbClr val="1E20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Definição da variável de saída em loop</a:t>
            </a:r>
            <a:endParaRPr lang="x-none" altLang="x-none" sz="3200" b="1" dirty="0">
              <a:solidFill>
                <a:srgbClr val="1E202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994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5668164" y="8900602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363402" y="8640435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19E7E40-1753-4F98-BC05-BA67D0A7D647}"/>
              </a:ext>
            </a:extLst>
          </p:cNvPr>
          <p:cNvSpPr/>
          <p:nvPr/>
        </p:nvSpPr>
        <p:spPr>
          <a:xfrm>
            <a:off x="8904476" y="-198784"/>
            <a:ext cx="15658394" cy="14989152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r>
              <a:rPr lang="pt-BR" sz="3200" baseline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	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E21A20A-1722-4708-82F9-EA042850921A}"/>
              </a:ext>
            </a:extLst>
          </p:cNvPr>
          <p:cNvSpPr/>
          <p:nvPr/>
        </p:nvSpPr>
        <p:spPr>
          <a:xfrm>
            <a:off x="429239" y="1210397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3E5433-E602-B648-9F54-E1846C74B0B7}"/>
              </a:ext>
            </a:extLst>
          </p:cNvPr>
          <p:cNvGrpSpPr/>
          <p:nvPr/>
        </p:nvGrpSpPr>
        <p:grpSpPr>
          <a:xfrm>
            <a:off x="701874" y="5069500"/>
            <a:ext cx="7907718" cy="2598445"/>
            <a:chOff x="1727654" y="3166160"/>
            <a:chExt cx="11008835" cy="2598445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1100883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7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Poppins Medium" charset="0"/>
                </a:rPr>
                <a:t>NORMALIZAÇÃO</a:t>
              </a:r>
              <a:endParaRPr lang="x-none" altLang="x-none" sz="7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727654" y="4564276"/>
              <a:ext cx="1046434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Para driblar a discrepância das unidades de cada coluna, utilizou-se o </a:t>
              </a:r>
              <a:r>
                <a:rPr lang="pt-BR" sz="2400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StantardScaler</a:t>
              </a:r>
              <a:r>
                <a:rPr lang="pt-BR" sz="24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 assim melhorar o desempenho do modelo a ser criado.</a:t>
              </a:r>
              <a:endParaRPr lang="en-US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6822195" y="-837303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4191644" y="2705865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A83C094E-8E8A-484E-8F0C-77F34AE2B93D}"/>
              </a:ext>
            </a:extLst>
          </p:cNvPr>
          <p:cNvSpPr/>
          <p:nvPr/>
        </p:nvSpPr>
        <p:spPr bwMode="auto">
          <a:xfrm rot="5400000">
            <a:off x="6380160" y="3178310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154414" y="-460497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83229" y="1301837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42B303A5-3875-6549-95C0-D6BFC04FD8A5}"/>
              </a:ext>
            </a:extLst>
          </p:cNvPr>
          <p:cNvSpPr/>
          <p:nvPr/>
        </p:nvSpPr>
        <p:spPr bwMode="auto">
          <a:xfrm rot="5400000">
            <a:off x="429239" y="2190627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8A9E6CC2-9741-0849-8F0A-57EA2F31EBB1}"/>
              </a:ext>
            </a:extLst>
          </p:cNvPr>
          <p:cNvSpPr/>
          <p:nvPr/>
        </p:nvSpPr>
        <p:spPr bwMode="auto">
          <a:xfrm rot="5400000">
            <a:off x="5623927" y="555196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12E36EAA-5C73-6D4D-AC65-63C5D6036797}"/>
              </a:ext>
            </a:extLst>
          </p:cNvPr>
          <p:cNvSpPr/>
          <p:nvPr/>
        </p:nvSpPr>
        <p:spPr bwMode="auto">
          <a:xfrm rot="5400000">
            <a:off x="1378238" y="293541"/>
            <a:ext cx="2503382" cy="2503382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43B66B02-D784-4A40-9111-3967F3BB96F8}"/>
              </a:ext>
            </a:extLst>
          </p:cNvPr>
          <p:cNvSpPr/>
          <p:nvPr/>
        </p:nvSpPr>
        <p:spPr bwMode="auto">
          <a:xfrm rot="5400000">
            <a:off x="4143083" y="10991032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F88B16A1-6A09-4885-B00E-EE4C212DAC73}"/>
              </a:ext>
            </a:extLst>
          </p:cNvPr>
          <p:cNvSpPr txBox="1">
            <a:spLocks/>
          </p:cNvSpPr>
          <p:nvPr/>
        </p:nvSpPr>
        <p:spPr bwMode="auto">
          <a:xfrm>
            <a:off x="9455696" y="1843425"/>
            <a:ext cx="8554188" cy="694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lnSpc>
                <a:spcPct val="120000"/>
              </a:lnSpc>
              <a:defRPr/>
            </a:pPr>
            <a:r>
              <a:rPr lang="pt-BR" altLang="x-none" sz="4400" b="1" dirty="0">
                <a:solidFill>
                  <a:srgbClr val="1E20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Normalização de dados</a:t>
            </a:r>
            <a:endParaRPr lang="x-none" altLang="x-none" sz="4400" b="1" dirty="0">
              <a:solidFill>
                <a:srgbClr val="1E202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01EC8F8-9E07-4E23-A779-1ED9BE0F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760" y="3386031"/>
            <a:ext cx="13676945" cy="7604381"/>
          </a:xfrm>
          <a:prstGeom prst="round2DiagRect">
            <a:avLst>
              <a:gd name="adj1" fmla="val 6396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1228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177CE40F-F124-4E88-A302-591226224C02}"/>
              </a:ext>
            </a:extLst>
          </p:cNvPr>
          <p:cNvSpPr/>
          <p:nvPr/>
        </p:nvSpPr>
        <p:spPr>
          <a:xfrm>
            <a:off x="420087" y="12150253"/>
            <a:ext cx="6408712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7807902-49A9-4425-8536-7D7F44679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81" y="3912986"/>
            <a:ext cx="8476551" cy="6128317"/>
          </a:xfrm>
          <a:prstGeom prst="round2DiagRect">
            <a:avLst>
              <a:gd name="adj1" fmla="val 296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3E5433-E602-B648-9F54-E1846C74B0B7}"/>
              </a:ext>
            </a:extLst>
          </p:cNvPr>
          <p:cNvGrpSpPr/>
          <p:nvPr/>
        </p:nvGrpSpPr>
        <p:grpSpPr>
          <a:xfrm>
            <a:off x="11975977" y="3911084"/>
            <a:ext cx="11008760" cy="3199055"/>
            <a:chOff x="1727654" y="3166160"/>
            <a:chExt cx="9740053" cy="3647652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7917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l"/>
              <a:r>
                <a:rPr lang="pt-BR" sz="4400" b="0" i="0" dirty="0">
                  <a:solidFill>
                    <a:srgbClr val="FFFFFF"/>
                  </a:solidFill>
                  <a:effectLst/>
                  <a:latin typeface="-apple-system"/>
                </a:rPr>
                <a:t>Visualizar a distribuição da quantidade de regiões </a:t>
              </a:r>
              <a:r>
                <a:rPr lang="pt-BR" sz="4400" b="1" i="0" dirty="0">
                  <a:solidFill>
                    <a:srgbClr val="FFFFFF"/>
                  </a:solidFill>
                  <a:effectLst/>
                  <a:latin typeface="-apple-system"/>
                </a:rPr>
                <a:t>Felizes</a:t>
              </a:r>
              <a:r>
                <a:rPr lang="pt-BR" sz="4400" b="0" i="0" dirty="0">
                  <a:solidFill>
                    <a:srgbClr val="FFFFFF"/>
                  </a:solidFill>
                  <a:effectLst/>
                  <a:latin typeface="-apple-system"/>
                </a:rPr>
                <a:t> X </a:t>
              </a:r>
              <a:r>
                <a:rPr lang="pt-BR" sz="4400" b="1" i="0" dirty="0">
                  <a:solidFill>
                    <a:srgbClr val="FFFFFF"/>
                  </a:solidFill>
                  <a:effectLst/>
                  <a:latin typeface="-apple-system"/>
                </a:rPr>
                <a:t>Infelizes</a:t>
              </a:r>
              <a:r>
                <a:rPr lang="pt-BR" sz="4400" b="0" i="0" dirty="0">
                  <a:solidFill>
                    <a:srgbClr val="FFFFFF"/>
                  </a:solidFill>
                  <a:effectLst/>
                  <a:latin typeface="-apple-system"/>
                </a:rPr>
                <a:t>;</a:t>
              </a: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727654" y="4602919"/>
              <a:ext cx="9740053" cy="22108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pt-BR" sz="2400" b="1" dirty="0">
                <a:solidFill>
                  <a:srgbClr val="FFFFFF"/>
                </a:solidFill>
              </a:endParaRPr>
            </a:p>
            <a:p>
              <a:r>
                <a:rPr lang="pt-BR" sz="3600" dirty="0">
                  <a:solidFill>
                    <a:srgbClr val="FFFFFF"/>
                  </a:solidFill>
                </a:rPr>
                <a:t>A partir daqui, identificamos que não se tratam de dados desbalanceados. </a:t>
              </a:r>
              <a:endParaRPr lang="pt-BR" sz="3600" dirty="0"/>
            </a:p>
            <a:p>
              <a:endParaRPr lang="pt-BR" sz="2400" dirty="0"/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21258152" y="-138264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11467707" y="10525173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12556130" y="199332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A83C094E-8E8A-484E-8F0C-77F34AE2B93D}"/>
              </a:ext>
            </a:extLst>
          </p:cNvPr>
          <p:cNvSpPr/>
          <p:nvPr/>
        </p:nvSpPr>
        <p:spPr bwMode="auto">
          <a:xfrm rot="5400000">
            <a:off x="10356932" y="1045539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23160827" y="257743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2660265" y="1042853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61A698BB-E9BD-7045-B9E3-8F8E3B20C218}"/>
              </a:ext>
            </a:extLst>
          </p:cNvPr>
          <p:cNvSpPr/>
          <p:nvPr/>
        </p:nvSpPr>
        <p:spPr bwMode="auto">
          <a:xfrm rot="5400000">
            <a:off x="10632462" y="6024114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14594191" y="516070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42B303A5-3875-6549-95C0-D6BFC04FD8A5}"/>
              </a:ext>
            </a:extLst>
          </p:cNvPr>
          <p:cNvSpPr/>
          <p:nvPr/>
        </p:nvSpPr>
        <p:spPr bwMode="auto">
          <a:xfrm rot="5400000">
            <a:off x="429239" y="2190627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8A9E6CC2-9741-0849-8F0A-57EA2F31EBB1}"/>
              </a:ext>
            </a:extLst>
          </p:cNvPr>
          <p:cNvSpPr/>
          <p:nvPr/>
        </p:nvSpPr>
        <p:spPr bwMode="auto">
          <a:xfrm rot="5400000">
            <a:off x="5623927" y="555196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4D2A7FC-6105-C045-938C-D2493294A043}"/>
              </a:ext>
            </a:extLst>
          </p:cNvPr>
          <p:cNvSpPr/>
          <p:nvPr/>
        </p:nvSpPr>
        <p:spPr bwMode="auto">
          <a:xfrm rot="5400000">
            <a:off x="14206749" y="12413155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12E36EAA-5C73-6D4D-AC65-63C5D6036797}"/>
              </a:ext>
            </a:extLst>
          </p:cNvPr>
          <p:cNvSpPr/>
          <p:nvPr/>
        </p:nvSpPr>
        <p:spPr bwMode="auto">
          <a:xfrm rot="5400000">
            <a:off x="17638347" y="555196"/>
            <a:ext cx="2503382" cy="2503382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43B66B02-D784-4A40-9111-3967F3BB96F8}"/>
              </a:ext>
            </a:extLst>
          </p:cNvPr>
          <p:cNvSpPr/>
          <p:nvPr/>
        </p:nvSpPr>
        <p:spPr bwMode="auto">
          <a:xfrm rot="5400000">
            <a:off x="13296675" y="7746305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21758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EE937E8-867C-48C2-A526-AA62104536CB}"/>
              </a:ext>
            </a:extLst>
          </p:cNvPr>
          <p:cNvSpPr/>
          <p:nvPr/>
        </p:nvSpPr>
        <p:spPr>
          <a:xfrm>
            <a:off x="-1847241" y="-138264"/>
            <a:ext cx="13653351" cy="14989152"/>
          </a:xfrm>
          <a:prstGeom prst="rect">
            <a:avLst/>
          </a:prstGeom>
          <a:solidFill>
            <a:srgbClr val="FFFFFF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3E5433-E602-B648-9F54-E1846C74B0B7}"/>
              </a:ext>
            </a:extLst>
          </p:cNvPr>
          <p:cNvGrpSpPr/>
          <p:nvPr/>
        </p:nvGrpSpPr>
        <p:grpSpPr>
          <a:xfrm>
            <a:off x="12195919" y="3668619"/>
            <a:ext cx="10464346" cy="4006972"/>
            <a:chOff x="1727654" y="3166160"/>
            <a:chExt cx="10464346" cy="4006972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6522548A-4612-1E48-8E7A-A13EBD4E566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27654" y="3166160"/>
              <a:ext cx="9432925" cy="1584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l"/>
              <a:r>
                <a:rPr lang="pt-BR" sz="4800" dirty="0">
                  <a:solidFill>
                    <a:srgbClr val="FFFFFF"/>
                  </a:solidFill>
                  <a:latin typeface="-apple-system"/>
                </a:rPr>
                <a:t>P</a:t>
              </a:r>
              <a:r>
                <a:rPr lang="pt-BR" sz="4800" b="0" i="0" dirty="0">
                  <a:solidFill>
                    <a:srgbClr val="FFFFFF"/>
                  </a:solidFill>
                  <a:effectLst/>
                  <a:latin typeface="-apple-system"/>
                </a:rPr>
                <a:t>erceber a dispersão de cada variável a ser utilizada;</a:t>
              </a:r>
            </a:p>
            <a:p>
              <a:br>
                <a:rPr lang="pt-BR" sz="6600" dirty="0"/>
              </a:br>
              <a:endParaRPr lang="x-none" altLang="x-none" sz="7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endParaRPr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F534C8F-9E2C-144F-9047-59336AB3F060}"/>
                </a:ext>
              </a:extLst>
            </p:cNvPr>
            <p:cNvSpPr/>
            <p:nvPr/>
          </p:nvSpPr>
          <p:spPr>
            <a:xfrm>
              <a:off x="1727654" y="4564276"/>
              <a:ext cx="10464346" cy="26088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2400" b="1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Nota-se que </a:t>
              </a:r>
              <a:r>
                <a:rPr lang="pt-BR" sz="3200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Os fatores "Health" e "GDP" são os que melhor separam as classes "Infeliz" e "Feliz".</a:t>
              </a:r>
              <a:endParaRPr lang="en-US" sz="32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lnSpc>
                  <a:spcPct val="150000"/>
                </a:lnSpc>
              </a:pPr>
              <a:endParaRPr lang="ru-RU" sz="2400" dirty="0">
                <a:solidFill>
                  <a:srgbClr val="919BA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DA6FFAB-161D-C640-8B1C-477DBFA6461F}"/>
              </a:ext>
            </a:extLst>
          </p:cNvPr>
          <p:cNvSpPr/>
          <p:nvPr/>
        </p:nvSpPr>
        <p:spPr bwMode="auto">
          <a:xfrm rot="5400000">
            <a:off x="21258152" y="-138264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B4FAADC7-FC94-234A-AF49-162D9D24DC82}"/>
              </a:ext>
            </a:extLst>
          </p:cNvPr>
          <p:cNvSpPr/>
          <p:nvPr/>
        </p:nvSpPr>
        <p:spPr bwMode="auto">
          <a:xfrm rot="5400000">
            <a:off x="20587704" y="13482736"/>
            <a:ext cx="2082280" cy="2082280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Полилиния 14">
            <a:extLst>
              <a:ext uri="{FF2B5EF4-FFF2-40B4-BE49-F238E27FC236}">
                <a16:creationId xmlns:a16="http://schemas.microsoft.com/office/drawing/2014/main" id="{F77E19B6-F737-FD46-8B3D-5998D42B59B8}"/>
              </a:ext>
            </a:extLst>
          </p:cNvPr>
          <p:cNvSpPr/>
          <p:nvPr/>
        </p:nvSpPr>
        <p:spPr bwMode="auto">
          <a:xfrm rot="5400000">
            <a:off x="19907537" y="1168777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AE49EBA9-2CD1-7849-AD38-A39A88FB0D22}"/>
              </a:ext>
            </a:extLst>
          </p:cNvPr>
          <p:cNvSpPr/>
          <p:nvPr/>
        </p:nvSpPr>
        <p:spPr bwMode="auto">
          <a:xfrm rot="5400000">
            <a:off x="23160827" y="2577433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F9A14BE2-0421-2C42-BFF7-CDE2555387AB}"/>
              </a:ext>
            </a:extLst>
          </p:cNvPr>
          <p:cNvSpPr/>
          <p:nvPr/>
        </p:nvSpPr>
        <p:spPr bwMode="auto">
          <a:xfrm rot="5400000">
            <a:off x="22660265" y="10428531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61A698BB-E9BD-7045-B9E3-8F8E3B20C218}"/>
              </a:ext>
            </a:extLst>
          </p:cNvPr>
          <p:cNvSpPr/>
          <p:nvPr/>
        </p:nvSpPr>
        <p:spPr bwMode="auto">
          <a:xfrm rot="5400000">
            <a:off x="8447584" y="10792702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5486EF83-41AF-BF48-832E-7A8914317D41}"/>
              </a:ext>
            </a:extLst>
          </p:cNvPr>
          <p:cNvSpPr/>
          <p:nvPr/>
        </p:nvSpPr>
        <p:spPr bwMode="auto">
          <a:xfrm rot="5400000">
            <a:off x="14594191" y="516070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3" name="Полилиния 22">
            <a:extLst>
              <a:ext uri="{FF2B5EF4-FFF2-40B4-BE49-F238E27FC236}">
                <a16:creationId xmlns:a16="http://schemas.microsoft.com/office/drawing/2014/main" id="{94D2A7FC-6105-C045-938C-D2493294A043}"/>
              </a:ext>
            </a:extLst>
          </p:cNvPr>
          <p:cNvSpPr/>
          <p:nvPr/>
        </p:nvSpPr>
        <p:spPr bwMode="auto">
          <a:xfrm rot="5400000">
            <a:off x="14206749" y="12413155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8ADF96A-BB5B-4B28-9A74-466D93D4498E}"/>
              </a:ext>
            </a:extLst>
          </p:cNvPr>
          <p:cNvSpPr/>
          <p:nvPr/>
        </p:nvSpPr>
        <p:spPr>
          <a:xfrm>
            <a:off x="19680832" y="12140920"/>
            <a:ext cx="4703168" cy="914400"/>
          </a:xfrm>
          <a:prstGeom prst="rect">
            <a:avLst/>
          </a:prstGeom>
          <a:solidFill>
            <a:srgbClr val="1E202B"/>
          </a:solidFill>
          <a:ln w="25400">
            <a:noFill/>
            <a:miter lim="400000"/>
          </a:ln>
        </p:spPr>
        <p:txBody>
          <a:bodyPr lIns="50800" tIns="50800" rIns="50800" bIns="50800" rtlCol="0" anchor="ctr"/>
          <a:lstStyle/>
          <a:p>
            <a:pPr algn="ctr"/>
            <a:endParaRPr lang="pt-BR" sz="3200" baseline="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1C28B4D-6A3F-4B4D-B23B-A064A826B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85" y="3142110"/>
            <a:ext cx="10100391" cy="9627712"/>
          </a:xfrm>
          <a:prstGeom prst="rect">
            <a:avLst/>
          </a:prstGeom>
          <a:effectLst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29D9596-B16C-453F-9789-A81149C5B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948"/>
            <a:ext cx="10377762" cy="16581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Полилиния 23">
            <a:extLst>
              <a:ext uri="{FF2B5EF4-FFF2-40B4-BE49-F238E27FC236}">
                <a16:creationId xmlns:a16="http://schemas.microsoft.com/office/drawing/2014/main" id="{12E36EAA-5C73-6D4D-AC65-63C5D6036797}"/>
              </a:ext>
            </a:extLst>
          </p:cNvPr>
          <p:cNvSpPr/>
          <p:nvPr/>
        </p:nvSpPr>
        <p:spPr bwMode="auto">
          <a:xfrm rot="5400000">
            <a:off x="16899785" y="612242"/>
            <a:ext cx="2503382" cy="2503382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Полилиния 24">
            <a:extLst>
              <a:ext uri="{FF2B5EF4-FFF2-40B4-BE49-F238E27FC236}">
                <a16:creationId xmlns:a16="http://schemas.microsoft.com/office/drawing/2014/main" id="{43B66B02-D784-4A40-9111-3967F3BB96F8}"/>
              </a:ext>
            </a:extLst>
          </p:cNvPr>
          <p:cNvSpPr/>
          <p:nvPr/>
        </p:nvSpPr>
        <p:spPr bwMode="auto">
          <a:xfrm rot="5400000">
            <a:off x="17307143" y="10043297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8100000" scaled="1"/>
          </a:gra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9" name="Полилиния 15">
            <a:extLst>
              <a:ext uri="{FF2B5EF4-FFF2-40B4-BE49-F238E27FC236}">
                <a16:creationId xmlns:a16="http://schemas.microsoft.com/office/drawing/2014/main" id="{89F8BFDB-BA9D-4975-BCE1-A72422E1C3FA}"/>
              </a:ext>
            </a:extLst>
          </p:cNvPr>
          <p:cNvSpPr/>
          <p:nvPr/>
        </p:nvSpPr>
        <p:spPr bwMode="auto">
          <a:xfrm rot="5400000">
            <a:off x="23703833" y="5232065"/>
            <a:ext cx="1360333" cy="1360333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0" name="Полилиния 21">
            <a:extLst>
              <a:ext uri="{FF2B5EF4-FFF2-40B4-BE49-F238E27FC236}">
                <a16:creationId xmlns:a16="http://schemas.microsoft.com/office/drawing/2014/main" id="{09BAEA4A-282B-449E-AA40-9ACE6FF8C949}"/>
              </a:ext>
            </a:extLst>
          </p:cNvPr>
          <p:cNvSpPr/>
          <p:nvPr/>
        </p:nvSpPr>
        <p:spPr bwMode="auto">
          <a:xfrm rot="5400000">
            <a:off x="12540743" y="9838315"/>
            <a:ext cx="773611" cy="773611"/>
          </a:xfrm>
          <a:custGeom>
            <a:avLst/>
            <a:gdLst>
              <a:gd name="connsiteX0" fmla="*/ 0 w 2082280"/>
              <a:gd name="connsiteY0" fmla="*/ 1181512 h 2082280"/>
              <a:gd name="connsiteX1" fmla="*/ 0 w 2082280"/>
              <a:gd name="connsiteY1" fmla="*/ 900768 h 2082280"/>
              <a:gd name="connsiteX2" fmla="*/ 129627 w 2082280"/>
              <a:gd name="connsiteY2" fmla="*/ 771140 h 2082280"/>
              <a:gd name="connsiteX3" fmla="*/ 771140 w 2082280"/>
              <a:gd name="connsiteY3" fmla="*/ 771140 h 2082280"/>
              <a:gd name="connsiteX4" fmla="*/ 771140 w 2082280"/>
              <a:gd name="connsiteY4" fmla="*/ 129628 h 2082280"/>
              <a:gd name="connsiteX5" fmla="*/ 900767 w 2082280"/>
              <a:gd name="connsiteY5" fmla="*/ 0 h 2082280"/>
              <a:gd name="connsiteX6" fmla="*/ 1181513 w 2082280"/>
              <a:gd name="connsiteY6" fmla="*/ 0 h 2082280"/>
              <a:gd name="connsiteX7" fmla="*/ 1311140 w 2082280"/>
              <a:gd name="connsiteY7" fmla="*/ 129628 h 2082280"/>
              <a:gd name="connsiteX8" fmla="*/ 1311140 w 2082280"/>
              <a:gd name="connsiteY8" fmla="*/ 771140 h 2082280"/>
              <a:gd name="connsiteX9" fmla="*/ 1952653 w 2082280"/>
              <a:gd name="connsiteY9" fmla="*/ 771140 h 2082280"/>
              <a:gd name="connsiteX10" fmla="*/ 2082280 w 2082280"/>
              <a:gd name="connsiteY10" fmla="*/ 900768 h 2082280"/>
              <a:gd name="connsiteX11" fmla="*/ 2082280 w 2082280"/>
              <a:gd name="connsiteY11" fmla="*/ 1181512 h 2082280"/>
              <a:gd name="connsiteX12" fmla="*/ 1952653 w 2082280"/>
              <a:gd name="connsiteY12" fmla="*/ 1311140 h 2082280"/>
              <a:gd name="connsiteX13" fmla="*/ 1311140 w 2082280"/>
              <a:gd name="connsiteY13" fmla="*/ 1311140 h 2082280"/>
              <a:gd name="connsiteX14" fmla="*/ 1311140 w 2082280"/>
              <a:gd name="connsiteY14" fmla="*/ 1952652 h 2082280"/>
              <a:gd name="connsiteX15" fmla="*/ 1181513 w 2082280"/>
              <a:gd name="connsiteY15" fmla="*/ 2082280 h 2082280"/>
              <a:gd name="connsiteX16" fmla="*/ 900767 w 2082280"/>
              <a:gd name="connsiteY16" fmla="*/ 2082280 h 2082280"/>
              <a:gd name="connsiteX17" fmla="*/ 771140 w 2082280"/>
              <a:gd name="connsiteY17" fmla="*/ 1952652 h 2082280"/>
              <a:gd name="connsiteX18" fmla="*/ 771140 w 2082280"/>
              <a:gd name="connsiteY18" fmla="*/ 1311140 h 2082280"/>
              <a:gd name="connsiteX19" fmla="*/ 129627 w 2082280"/>
              <a:gd name="connsiteY19" fmla="*/ 1311140 h 2082280"/>
              <a:gd name="connsiteX20" fmla="*/ 0 w 2082280"/>
              <a:gd name="connsiteY20" fmla="*/ 1181512 h 208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082280" h="2082280">
                <a:moveTo>
                  <a:pt x="0" y="1181512"/>
                </a:moveTo>
                <a:lnTo>
                  <a:pt x="0" y="900768"/>
                </a:lnTo>
                <a:cubicBezTo>
                  <a:pt x="0" y="829176"/>
                  <a:pt x="58036" y="771140"/>
                  <a:pt x="129627" y="771140"/>
                </a:cubicBezTo>
                <a:lnTo>
                  <a:pt x="771140" y="771140"/>
                </a:lnTo>
                <a:lnTo>
                  <a:pt x="771140" y="129628"/>
                </a:lnTo>
                <a:cubicBezTo>
                  <a:pt x="771140" y="58036"/>
                  <a:pt x="829176" y="0"/>
                  <a:pt x="900767" y="0"/>
                </a:cubicBezTo>
                <a:lnTo>
                  <a:pt x="1181513" y="0"/>
                </a:lnTo>
                <a:cubicBezTo>
                  <a:pt x="1253104" y="0"/>
                  <a:pt x="1311140" y="58036"/>
                  <a:pt x="1311140" y="129628"/>
                </a:cubicBezTo>
                <a:lnTo>
                  <a:pt x="1311140" y="771140"/>
                </a:lnTo>
                <a:lnTo>
                  <a:pt x="1952653" y="771140"/>
                </a:lnTo>
                <a:cubicBezTo>
                  <a:pt x="2024244" y="771140"/>
                  <a:pt x="2082280" y="829176"/>
                  <a:pt x="2082280" y="900768"/>
                </a:cubicBezTo>
                <a:lnTo>
                  <a:pt x="2082280" y="1181512"/>
                </a:lnTo>
                <a:cubicBezTo>
                  <a:pt x="2082280" y="1253104"/>
                  <a:pt x="2024244" y="1311140"/>
                  <a:pt x="1952653" y="1311140"/>
                </a:cubicBezTo>
                <a:lnTo>
                  <a:pt x="1311140" y="1311140"/>
                </a:lnTo>
                <a:lnTo>
                  <a:pt x="1311140" y="1952652"/>
                </a:lnTo>
                <a:cubicBezTo>
                  <a:pt x="1311140" y="2024244"/>
                  <a:pt x="1253104" y="2082280"/>
                  <a:pt x="1181513" y="2082280"/>
                </a:cubicBezTo>
                <a:lnTo>
                  <a:pt x="900767" y="2082280"/>
                </a:lnTo>
                <a:cubicBezTo>
                  <a:pt x="829176" y="2082280"/>
                  <a:pt x="771140" y="2024244"/>
                  <a:pt x="771140" y="1952652"/>
                </a:cubicBezTo>
                <a:lnTo>
                  <a:pt x="771140" y="1311140"/>
                </a:lnTo>
                <a:lnTo>
                  <a:pt x="129627" y="1311140"/>
                </a:lnTo>
                <a:cubicBezTo>
                  <a:pt x="58036" y="1311140"/>
                  <a:pt x="0" y="1253104"/>
                  <a:pt x="0" y="1181512"/>
                </a:cubicBezTo>
                <a:close/>
              </a:path>
            </a:pathLst>
          </a:custGeom>
          <a:solidFill>
            <a:schemeClr val="accent6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8100" tIns="38100" rIns="381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44680"/>
      </p:ext>
    </p:extLst>
  </p:cSld>
  <p:clrMapOvr>
    <a:masterClrMapping/>
  </p:clrMapOvr>
  <p:transition spd="slow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MP - main color">
      <a:dk1>
        <a:srgbClr val="1D202B"/>
      </a:dk1>
      <a:lt1>
        <a:srgbClr val="D2DDE5"/>
      </a:lt1>
      <a:dk2>
        <a:srgbClr val="1D202B"/>
      </a:dk2>
      <a:lt2>
        <a:srgbClr val="919BA7"/>
      </a:lt2>
      <a:accent1>
        <a:srgbClr val="50ACF7"/>
      </a:accent1>
      <a:accent2>
        <a:srgbClr val="6AC1F7"/>
      </a:accent2>
      <a:accent3>
        <a:srgbClr val="6CE4F7"/>
      </a:accent3>
      <a:accent4>
        <a:srgbClr val="70E5B9"/>
      </a:accent4>
      <a:accent5>
        <a:srgbClr val="70E994"/>
      </a:accent5>
      <a:accent6>
        <a:srgbClr val="363949"/>
      </a:accent6>
      <a:hlink>
        <a:srgbClr val="50ACF7"/>
      </a:hlink>
      <a:folHlink>
        <a:srgbClr val="6AC1F7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5400">
          <a:solidFill>
            <a:schemeClr val="accent5"/>
          </a:solidFill>
          <a:miter lim="400000"/>
        </a:ln>
      </a:spPr>
      <a:bodyPr lIns="50800" tIns="50800" rIns="50800" bIns="50800" anchor="ctr"/>
      <a:lstStyle>
        <a:defPPr algn="ctr">
          <a:defRPr sz="3200" baseline="0">
            <a:solidFill>
              <a:srgbClr val="000000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10016</TotalTime>
  <Words>958</Words>
  <Application>Microsoft Office PowerPoint</Application>
  <PresentationFormat>Personalizar</PresentationFormat>
  <Paragraphs>110</Paragraphs>
  <Slides>29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42" baseType="lpstr">
      <vt:lpstr>-apple-system</vt:lpstr>
      <vt:lpstr>Arial</vt:lpstr>
      <vt:lpstr>Circular Std Book</vt:lpstr>
      <vt:lpstr>Courier New</vt:lpstr>
      <vt:lpstr>Helvetica Light</vt:lpstr>
      <vt:lpstr>Helvetica Neue</vt:lpstr>
      <vt:lpstr>Montserrat</vt:lpstr>
      <vt:lpstr>Montserrat Semi</vt:lpstr>
      <vt:lpstr>Open Sans</vt:lpstr>
      <vt:lpstr>Open Sans Semibold</vt:lpstr>
      <vt:lpstr>Poppins</vt:lpstr>
      <vt:lpstr>Poppins Medium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 Souza</dc:creator>
  <cp:lastModifiedBy>Alessandro Eugenio</cp:lastModifiedBy>
  <cp:revision>534</cp:revision>
  <dcterms:modified xsi:type="dcterms:W3CDTF">2020-10-05T02:49:51Z</dcterms:modified>
</cp:coreProperties>
</file>